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4.xml" ContentType="application/vnd.openxmlformats-officedocument.presentationml.tags+xml"/>
  <Override PartName="/ppt/notesSlides/notesSlide11.xml" ContentType="application/vnd.openxmlformats-officedocument.presentationml.notesSlide+xml"/>
  <Override PartName="/ppt/tags/tag5.xml" ContentType="application/vnd.openxmlformats-officedocument.presentationml.tags+xml"/>
  <Override PartName="/ppt/notesSlides/notesSlide12.xml" ContentType="application/vnd.openxmlformats-officedocument.presentationml.notesSlide+xml"/>
  <Override PartName="/ppt/tags/tag6.xml" ContentType="application/vnd.openxmlformats-officedocument.presentationml.tags+xml"/>
  <Override PartName="/ppt/notesSlides/notesSlide13.xml" ContentType="application/vnd.openxmlformats-officedocument.presentationml.notesSlide+xml"/>
  <Override PartName="/ppt/tags/tag7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6"/>
  </p:sldMasterIdLst>
  <p:notesMasterIdLst>
    <p:notesMasterId r:id="rId28"/>
  </p:notesMasterIdLst>
  <p:handoutMasterIdLst>
    <p:handoutMasterId r:id="rId29"/>
  </p:handoutMasterIdLst>
  <p:sldIdLst>
    <p:sldId id="294" r:id="rId7"/>
    <p:sldId id="426" r:id="rId8"/>
    <p:sldId id="406" r:id="rId9"/>
    <p:sldId id="464" r:id="rId10"/>
    <p:sldId id="430" r:id="rId11"/>
    <p:sldId id="465" r:id="rId12"/>
    <p:sldId id="466" r:id="rId13"/>
    <p:sldId id="411" r:id="rId14"/>
    <p:sldId id="414" r:id="rId15"/>
    <p:sldId id="408" r:id="rId16"/>
    <p:sldId id="423" r:id="rId17"/>
    <p:sldId id="421" r:id="rId18"/>
    <p:sldId id="467" r:id="rId19"/>
    <p:sldId id="424" r:id="rId20"/>
    <p:sldId id="425" r:id="rId21"/>
    <p:sldId id="444" r:id="rId22"/>
    <p:sldId id="429" r:id="rId23"/>
    <p:sldId id="435" r:id="rId24"/>
    <p:sldId id="438" r:id="rId25"/>
    <p:sldId id="463" r:id="rId26"/>
    <p:sldId id="422" r:id="rId27"/>
  </p:sldIdLst>
  <p:sldSz cx="12195175" cy="6859588"/>
  <p:notesSz cx="6797675" cy="9926638"/>
  <p:defaultTextStyle>
    <a:defPPr>
      <a:defRPr lang="de-DE"/>
    </a:defPPr>
    <a:lvl1pPr marL="0" algn="l" defTabSz="9140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045" algn="l" defTabSz="9140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091" algn="l" defTabSz="9140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136" algn="l" defTabSz="9140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181" algn="l" defTabSz="9140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226" algn="l" defTabSz="9140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271" algn="l" defTabSz="9140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318" algn="l" defTabSz="9140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362" algn="l" defTabSz="9140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B90"/>
    <a:srgbClr val="E7FFFF"/>
    <a:srgbClr val="FF9900"/>
    <a:srgbClr val="CCFF33"/>
    <a:srgbClr val="6868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43" autoAdjust="0"/>
    <p:restoredTop sz="90618" autoAdjust="0"/>
  </p:normalViewPr>
  <p:slideViewPr>
    <p:cSldViewPr>
      <p:cViewPr varScale="1">
        <p:scale>
          <a:sx n="100" d="100"/>
          <a:sy n="100" d="100"/>
        </p:scale>
        <p:origin x="996" y="90"/>
      </p:cViewPr>
      <p:guideLst>
        <p:guide orient="horz" pos="2161"/>
        <p:guide pos="38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-3936" y="-84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836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30A72-3FD4-4284-AAFF-B83F84A52D7D}" type="datetimeFigureOut">
              <a:rPr lang="de-DE" smtClean="0"/>
              <a:t>18.02.2021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009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836" y="9428009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F01BE6-71D2-44A5-96D4-3C18256465F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110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45B75E70-762A-4375-AA7C-DE9BB7CC9339}" type="datetimeFigureOut">
              <a:rPr lang="de-DE" smtClean="0"/>
              <a:pPr/>
              <a:t>18.02.2021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DF1895BC-06EC-475A-97CA-BF53472F2E0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6837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091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045" algn="l" defTabSz="914091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091" algn="l" defTabSz="914091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136" algn="l" defTabSz="914091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181" algn="l" defTabSz="914091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5226" algn="l" defTabSz="9140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271" algn="l" defTabSz="9140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318" algn="l" defTabSz="9140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362" algn="l" defTabSz="9140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52161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Besetzungsgrad (</a:t>
            </a:r>
            <a:r>
              <a:rPr lang="de-DE" dirty="0" err="1"/>
              <a:t>person</a:t>
            </a:r>
            <a:r>
              <a:rPr lang="de-DE" dirty="0"/>
              <a:t>/</a:t>
            </a:r>
            <a:r>
              <a:rPr lang="de-DE" dirty="0" err="1"/>
              <a:t>vehicle</a:t>
            </a:r>
            <a:r>
              <a:rPr lang="de-DE" dirty="0"/>
              <a:t>) </a:t>
            </a:r>
            <a:r>
              <a:rPr lang="de-DE" dirty="0" err="1"/>
              <a:t>sunk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1.5 </a:t>
            </a:r>
            <a:r>
              <a:rPr lang="de-DE" dirty="0" err="1"/>
              <a:t>to</a:t>
            </a:r>
            <a:r>
              <a:rPr lang="de-DE" dirty="0"/>
              <a:t> 1.4 </a:t>
            </a:r>
            <a:r>
              <a:rPr lang="de-DE" dirty="0" err="1"/>
              <a:t>from</a:t>
            </a:r>
            <a:r>
              <a:rPr lang="de-DE" dirty="0"/>
              <a:t> 2002 </a:t>
            </a:r>
            <a:r>
              <a:rPr lang="de-DE" dirty="0" err="1"/>
              <a:t>to</a:t>
            </a:r>
            <a:r>
              <a:rPr lang="de-DE" dirty="0"/>
              <a:t> 2017</a:t>
            </a:r>
          </a:p>
          <a:p>
            <a:r>
              <a:rPr lang="de-DE" dirty="0" err="1"/>
              <a:t>Neaimeh</a:t>
            </a:r>
            <a:r>
              <a:rPr lang="de-DE" dirty="0"/>
              <a:t> et al. (2017): 29 Nissan Leafs, 6 Renault Zoe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9198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Thresholds</a:t>
            </a:r>
            <a:r>
              <a:rPr lang="de-DE" dirty="0"/>
              <a:t>: Minimum </a:t>
            </a:r>
            <a:r>
              <a:rPr lang="de-DE" dirty="0" err="1"/>
              <a:t>daily</a:t>
            </a:r>
            <a:r>
              <a:rPr lang="de-DE" dirty="0"/>
              <a:t> </a:t>
            </a:r>
            <a:r>
              <a:rPr lang="de-DE" dirty="0" err="1"/>
              <a:t>mileage</a:t>
            </a:r>
            <a:r>
              <a:rPr lang="de-DE" dirty="0"/>
              <a:t>, </a:t>
            </a:r>
            <a:r>
              <a:rPr lang="de-DE" dirty="0" err="1"/>
              <a:t>minimum</a:t>
            </a:r>
            <a:r>
              <a:rPr lang="de-DE" dirty="0"/>
              <a:t> annual </a:t>
            </a:r>
            <a:r>
              <a:rPr lang="de-DE" dirty="0" err="1"/>
              <a:t>mileage</a:t>
            </a:r>
            <a:r>
              <a:rPr lang="de-DE" dirty="0"/>
              <a:t>, </a:t>
            </a:r>
            <a:r>
              <a:rPr lang="de-DE" dirty="0" err="1"/>
              <a:t>consideration</a:t>
            </a:r>
            <a:r>
              <a:rPr lang="de-DE" dirty="0"/>
              <a:t> </a:t>
            </a:r>
            <a:r>
              <a:rPr lang="de-DE" dirty="0" err="1"/>
              <a:t>threshold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fuel</a:t>
            </a:r>
            <a:r>
              <a:rPr lang="de-DE" dirty="0"/>
              <a:t> </a:t>
            </a:r>
            <a:r>
              <a:rPr lang="de-DE" dirty="0" err="1"/>
              <a:t>use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3518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29715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30677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err="1">
                <a:solidFill>
                  <a:schemeClr val="tx1"/>
                </a:solidFill>
                <a:latin typeface="Frutiger 45 Light" panose="020B0303030504020204" pitchFamily="34" charset="0"/>
                <a:ea typeface="+mn-ea"/>
                <a:cs typeface="+mn-cs"/>
              </a:rPr>
              <a:t>Distance</a:t>
            </a:r>
            <a:r>
              <a:rPr lang="de-DE" sz="1200" kern="1200" dirty="0">
                <a:solidFill>
                  <a:schemeClr val="tx1"/>
                </a:solidFill>
                <a:latin typeface="Frutiger 45 Light" panose="020B0303030504020204" pitchFamily="34" charset="0"/>
                <a:ea typeface="+mn-ea"/>
                <a:cs typeface="+mn-cs"/>
              </a:rPr>
              <a:t> per </a:t>
            </a:r>
            <a:r>
              <a:rPr lang="de-DE" sz="1200" kern="1200" dirty="0" err="1">
                <a:solidFill>
                  <a:schemeClr val="tx1"/>
                </a:solidFill>
                <a:latin typeface="Frutiger 45 Light" panose="020B0303030504020204" pitchFamily="34" charset="0"/>
                <a:ea typeface="+mn-ea"/>
                <a:cs typeface="+mn-cs"/>
              </a:rPr>
              <a:t>day</a:t>
            </a:r>
            <a:r>
              <a:rPr lang="de-DE" sz="1200" kern="1200" dirty="0">
                <a:solidFill>
                  <a:schemeClr val="tx1"/>
                </a:solidFill>
                <a:latin typeface="Frutiger 45 Light" panose="020B0303030504020204" pitchFamily="34" charset="0"/>
                <a:ea typeface="+mn-ea"/>
                <a:cs typeface="+mn-cs"/>
              </a:rPr>
              <a:t>: 61 (UK) vs. 43 (UKNTS) [</a:t>
            </a:r>
            <a:r>
              <a:rPr lang="de-DE" sz="1200" kern="1200" dirty="0" err="1">
                <a:solidFill>
                  <a:schemeClr val="tx1"/>
                </a:solidFill>
                <a:latin typeface="Frutiger 45 Light" panose="020B0303030504020204" pitchFamily="34" charset="0"/>
                <a:ea typeface="+mn-ea"/>
                <a:cs typeface="+mn-cs"/>
              </a:rPr>
              <a:t>Neaimeh</a:t>
            </a:r>
            <a:r>
              <a:rPr lang="de-DE" sz="1200" kern="1200" dirty="0">
                <a:solidFill>
                  <a:schemeClr val="tx1"/>
                </a:solidFill>
                <a:latin typeface="Frutiger 45 Light" panose="020B0303030504020204" pitchFamily="34" charset="0"/>
                <a:ea typeface="+mn-ea"/>
                <a:cs typeface="+mn-cs"/>
              </a:rPr>
              <a:t> et al. (2017)]</a:t>
            </a:r>
            <a:endParaRPr lang="en-US" sz="1200" kern="1200" dirty="0">
              <a:solidFill>
                <a:schemeClr val="tx1"/>
              </a:solidFill>
              <a:latin typeface="Frutiger 45 Light" panose="020B0303030504020204" pitchFamily="34" charset="0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2036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Changes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in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Gnann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et al.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Stem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from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only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charging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at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home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, </a:t>
            </a:r>
          </a:p>
          <a:p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Changes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in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Taljegaard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et al.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Stem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from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doubling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the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EV power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demand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(100-200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TWh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/a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with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the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 same </a:t>
            </a:r>
            <a:r>
              <a:rPr lang="de-DE" sz="1200" kern="1200" baseline="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capacity</a:t>
            </a:r>
            <a:r>
              <a:rPr lang="de-DE" sz="1200" kern="1200" baseline="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)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9670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true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weekends</a:t>
            </a:r>
            <a:r>
              <a:rPr lang="de-DE" dirty="0"/>
              <a:t> and </a:t>
            </a:r>
            <a:r>
              <a:rPr lang="de-DE" dirty="0" err="1"/>
              <a:t>workdays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1516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3077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2971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03067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0718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0718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Besetzungsgrad (</a:t>
            </a:r>
            <a:r>
              <a:rPr lang="de-DE" dirty="0" err="1"/>
              <a:t>person</a:t>
            </a:r>
            <a:r>
              <a:rPr lang="de-DE" dirty="0"/>
              <a:t>/</a:t>
            </a:r>
            <a:r>
              <a:rPr lang="de-DE" dirty="0" err="1"/>
              <a:t>vehicle</a:t>
            </a:r>
            <a:r>
              <a:rPr lang="de-DE" dirty="0"/>
              <a:t>) </a:t>
            </a:r>
            <a:r>
              <a:rPr lang="de-DE" dirty="0" err="1"/>
              <a:t>sunk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1.5 </a:t>
            </a:r>
            <a:r>
              <a:rPr lang="de-DE" dirty="0" err="1"/>
              <a:t>to</a:t>
            </a:r>
            <a:r>
              <a:rPr lang="de-DE" dirty="0"/>
              <a:t> 1.4 </a:t>
            </a:r>
            <a:r>
              <a:rPr lang="de-DE" dirty="0" err="1"/>
              <a:t>from</a:t>
            </a:r>
            <a:r>
              <a:rPr lang="de-DE" dirty="0"/>
              <a:t> 2002 </a:t>
            </a:r>
            <a:r>
              <a:rPr lang="de-DE" dirty="0" err="1"/>
              <a:t>to</a:t>
            </a:r>
            <a:r>
              <a:rPr lang="de-DE" dirty="0"/>
              <a:t> 2017</a:t>
            </a:r>
          </a:p>
          <a:p>
            <a:r>
              <a:rPr lang="de-DE" dirty="0" err="1"/>
              <a:t>Neaimeh</a:t>
            </a:r>
            <a:r>
              <a:rPr lang="de-DE" dirty="0"/>
              <a:t> et al. (2017): 29 Nissan Leafs, 6 Renault Zoe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895BC-06EC-475A-97CA-BF53472F2E03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0588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5" descr="Folie_1-01-01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525" y="2961"/>
            <a:ext cx="121856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4"/>
          <p:cNvSpPr>
            <a:spLocks noGrp="1" noChangeArrowheads="1"/>
          </p:cNvSpPr>
          <p:nvPr>
            <p:ph type="ctrTitle"/>
          </p:nvPr>
        </p:nvSpPr>
        <p:spPr>
          <a:xfrm>
            <a:off x="878400" y="1573200"/>
            <a:ext cx="10864801" cy="741600"/>
          </a:xfrm>
        </p:spPr>
        <p:txBody>
          <a:bodyPr/>
          <a:lstStyle>
            <a:lvl1pPr>
              <a:tabLst>
                <a:tab pos="2037660" algn="l"/>
              </a:tabLst>
              <a:defRPr b="1"/>
            </a:lvl1pPr>
          </a:lstStyle>
          <a:p>
            <a:pPr lvl="0"/>
            <a:r>
              <a:rPr lang="de-DE" noProof="0"/>
              <a:t>Titelmasterformat durch Klicken bearbeiten</a:t>
            </a:r>
            <a:endParaRPr lang="de-DE" noProof="0" dirty="0"/>
          </a:p>
        </p:txBody>
      </p:sp>
      <p:sp>
        <p:nvSpPr>
          <p:cNvPr id="16" name="Rectangle 37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878400" y="2430002"/>
            <a:ext cx="10864801" cy="1152000"/>
          </a:xfrm>
        </p:spPr>
        <p:txBody>
          <a:bodyPr/>
          <a:lstStyle>
            <a:lvl1pPr marL="0" indent="0">
              <a:buFontTx/>
              <a:buNone/>
              <a:defRPr sz="2400" baseline="0">
                <a:solidFill>
                  <a:srgbClr val="686868"/>
                </a:solidFill>
              </a:defRPr>
            </a:lvl1pPr>
          </a:lstStyle>
          <a:p>
            <a:pPr lvl="0"/>
            <a:r>
              <a:rPr lang="de-DE" noProof="0" dirty="0"/>
              <a:t>Untertitel durch Klicken hinzufügen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&gt; Dissertation&gt; Niklas Wulff &gt; 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2853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&gt; Niklas Wulff  •  </a:t>
            </a:r>
            <a:r>
              <a:rPr lang="en-GB" dirty="0" err="1"/>
              <a:t>Openmod</a:t>
            </a:r>
            <a:r>
              <a:rPr lang="en-GB" dirty="0"/>
              <a:t> Workshop Aarhus &gt; 2019/05/24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>
                <a:defRPr/>
              </a:pPr>
              <a:t>‹Nr.›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4880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&gt; </a:t>
            </a:r>
            <a:r>
              <a:rPr lang="de-DE" dirty="0" err="1"/>
              <a:t>BEniVer</a:t>
            </a:r>
            <a:r>
              <a:rPr lang="de-DE" dirty="0"/>
              <a:t> Szenarien Webinar &gt; Ines Österle &gt; 14. Juli 2020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/>
          </p:nvPr>
        </p:nvSpPr>
        <p:spPr>
          <a:xfrm>
            <a:off x="486002" y="1591200"/>
            <a:ext cx="11221200" cy="433800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1502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&gt; </a:t>
            </a:r>
            <a:r>
              <a:rPr lang="de-DE" dirty="0" err="1"/>
              <a:t>BEniVer</a:t>
            </a:r>
            <a:r>
              <a:rPr lang="de-DE" dirty="0"/>
              <a:t> Szenarien Webinar &gt; Ines Österle &gt; 14. Juli 2020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/>
          </p:nvPr>
        </p:nvSpPr>
        <p:spPr>
          <a:xfrm>
            <a:off x="486002" y="1591200"/>
            <a:ext cx="5482799" cy="433800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3"/>
          </p:nvPr>
        </p:nvSpPr>
        <p:spPr>
          <a:xfrm>
            <a:off x="6224403" y="1591200"/>
            <a:ext cx="5482799" cy="433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006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&gt; </a:t>
            </a:r>
            <a:r>
              <a:rPr lang="de-DE" dirty="0" err="1"/>
              <a:t>BEniVer</a:t>
            </a:r>
            <a:r>
              <a:rPr lang="de-DE" dirty="0"/>
              <a:t> Szenarien Webinar &gt; Ines Österle &gt; 14. Juli 2020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/>
          </p:nvPr>
        </p:nvSpPr>
        <p:spPr>
          <a:xfrm>
            <a:off x="486002" y="1591200"/>
            <a:ext cx="5482799" cy="433800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9705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&gt; </a:t>
            </a:r>
            <a:r>
              <a:rPr lang="de-DE" dirty="0" err="1"/>
              <a:t>BEniVer</a:t>
            </a:r>
            <a:r>
              <a:rPr lang="de-DE" dirty="0"/>
              <a:t> Szenarien Webinar &gt; Ines Österle &gt; 14. Juli 2020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/>
          </p:nvPr>
        </p:nvSpPr>
        <p:spPr>
          <a:xfrm>
            <a:off x="486002" y="1591200"/>
            <a:ext cx="5482799" cy="433800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6" name="Textplatzhalter 10"/>
          <p:cNvSpPr>
            <a:spLocks noGrp="1"/>
          </p:cNvSpPr>
          <p:nvPr>
            <p:ph type="body" sz="quarter" idx="13"/>
          </p:nvPr>
        </p:nvSpPr>
        <p:spPr>
          <a:xfrm>
            <a:off x="6224403" y="1591200"/>
            <a:ext cx="5482799" cy="433800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8953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1"/>
          <p:cNvSpPr>
            <a:spLocks noGrp="1"/>
          </p:cNvSpPr>
          <p:nvPr>
            <p:ph type="body" idx="11"/>
          </p:nvPr>
        </p:nvSpPr>
        <p:spPr>
          <a:xfrm>
            <a:off x="486002" y="1591200"/>
            <a:ext cx="5482799" cy="334800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de-DE" noProof="0"/>
              <a:t>Textmasterformat bearbeiten</a:t>
            </a:r>
          </a:p>
        </p:txBody>
      </p:sp>
      <p:sp>
        <p:nvSpPr>
          <p:cNvPr id="12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224401" y="1591200"/>
            <a:ext cx="5482799" cy="334800"/>
          </a:xfrm>
        </p:spPr>
        <p:txBody>
          <a:bodyPr/>
          <a:lstStyle>
            <a:lvl1pPr marL="0" indent="0">
              <a:buFontTx/>
              <a:buNone/>
              <a:defRPr b="1"/>
            </a:lvl1pPr>
          </a:lstStyle>
          <a:p>
            <a:pPr lvl="0"/>
            <a:r>
              <a:rPr lang="de-DE" noProof="0"/>
              <a:t>Textmasterformat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&gt; </a:t>
            </a:r>
            <a:r>
              <a:rPr lang="de-DE" dirty="0" err="1"/>
              <a:t>BEniVer</a:t>
            </a:r>
            <a:r>
              <a:rPr lang="de-DE" dirty="0"/>
              <a:t> Szenarien Webinar &gt; Ines Österle &gt; 14. Juli 2020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5"/>
          </p:nvPr>
        </p:nvSpPr>
        <p:spPr>
          <a:xfrm>
            <a:off x="486002" y="2141999"/>
            <a:ext cx="5482799" cy="378720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11" name="Textplatzhalter 6"/>
          <p:cNvSpPr>
            <a:spLocks noGrp="1"/>
          </p:cNvSpPr>
          <p:nvPr>
            <p:ph type="body" sz="quarter" idx="16"/>
          </p:nvPr>
        </p:nvSpPr>
        <p:spPr>
          <a:xfrm>
            <a:off x="6224403" y="2142000"/>
            <a:ext cx="5482799" cy="378720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477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&gt; </a:t>
            </a:r>
            <a:r>
              <a:rPr lang="de-DE" dirty="0" err="1"/>
              <a:t>BEniVer</a:t>
            </a:r>
            <a:r>
              <a:rPr lang="de-DE" dirty="0"/>
              <a:t> Szenarien Webinar &gt; Ines Österle &gt; 14. Juli 2020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9387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&gt; </a:t>
            </a:r>
            <a:r>
              <a:rPr lang="de-DE" dirty="0" err="1"/>
              <a:t>BEniVer</a:t>
            </a:r>
            <a:r>
              <a:rPr lang="de-DE" dirty="0"/>
              <a:t> Szenarien Webinar &gt; Ines Österle &gt; 14. Juli 2020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7683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r 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&gt; </a:t>
            </a:r>
            <a:r>
              <a:rPr lang="de-DE" dirty="0" err="1"/>
              <a:t>BEniVer</a:t>
            </a:r>
            <a:r>
              <a:rPr lang="de-DE" dirty="0"/>
              <a:t> Szenarien Webinar &gt; Ines Österle &gt; 14. Juli 2020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0630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0" descr="Folie-03.png"/>
          <p:cNvPicPr>
            <a:picLocks noChangeAspect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88" y="6143625"/>
            <a:ext cx="12185650" cy="71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5999" y="648000"/>
            <a:ext cx="11221200" cy="73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dirty="0"/>
              <a:t>Mastertitelformat bearbeiten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5999" y="1591200"/>
            <a:ext cx="11221200" cy="433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</p:txBody>
      </p:sp>
      <p:sp>
        <p:nvSpPr>
          <p:cNvPr id="11" name="Rectangle 5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529999" y="12600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buFontTx/>
              <a:buNone/>
              <a:defRPr sz="800">
                <a:solidFill>
                  <a:srgbClr val="686868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r>
              <a:rPr lang="de-DE" dirty="0"/>
              <a:t>&gt; </a:t>
            </a:r>
            <a:r>
              <a:rPr lang="de-DE" dirty="0" err="1"/>
              <a:t>BEniVer</a:t>
            </a:r>
            <a:r>
              <a:rPr lang="de-DE" dirty="0"/>
              <a:t> Webinar &gt; Ines Österle &gt; 14. Juli 2020</a:t>
            </a:r>
          </a:p>
        </p:txBody>
      </p:sp>
      <p:sp>
        <p:nvSpPr>
          <p:cNvPr id="12" name="Rectangle 5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86000" y="126002"/>
            <a:ext cx="10440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buFontTx/>
              <a:buNone/>
              <a:defRPr lang="de-DE" sz="800" kern="1200">
                <a:solidFill>
                  <a:srgbClr val="686868"/>
                </a:solidFill>
                <a:latin typeface="Arial" charset="0"/>
                <a:ea typeface="ヒラギノ角ゴ Pro W3" charset="-128"/>
                <a:cs typeface="+mn-cs"/>
              </a:defRPr>
            </a:lvl1pPr>
          </a:lstStyle>
          <a:p>
            <a:pPr>
              <a:defRPr/>
            </a:pPr>
            <a:r>
              <a:rPr dirty="0"/>
              <a:t>DLR.de  •  Folie </a:t>
            </a:r>
            <a:fld id="{A5AC3FBE-A647-41C9-A8C3-4435ED4FC895}" type="slidenum">
              <a:rPr/>
              <a:pPr>
                <a:defRPr/>
              </a:pPr>
              <a:t>‹Nr.›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836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60" r:id="rId4"/>
    <p:sldLayoutId id="2147483661" r:id="rId5"/>
    <p:sldLayoutId id="2147483658" r:id="rId6"/>
    <p:sldLayoutId id="2147483655" r:id="rId7"/>
    <p:sldLayoutId id="2147483656" r:id="rId8"/>
    <p:sldLayoutId id="2147483662" r:id="rId9"/>
    <p:sldLayoutId id="2147483663" r:id="rId10"/>
  </p:sldLayoutIdLst>
  <p:hf hdr="0" dt="0"/>
  <p:txStyles>
    <p:titleStyle>
      <a:lvl1pPr algn="l" defTabSz="914091" rtl="0" eaLnBrk="1" latinLnBrk="0" hangingPunct="1">
        <a:spcBef>
          <a:spcPct val="0"/>
        </a:spcBef>
        <a:buNone/>
        <a:defRPr sz="2400" b="1" kern="1200">
          <a:solidFill>
            <a:srgbClr val="686868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179940" indent="-179940" algn="l" defTabSz="914091" rtl="0" eaLnBrk="1" latinLnBrk="0" hangingPunct="1">
        <a:spcBef>
          <a:spcPts val="300"/>
        </a:spcBef>
        <a:spcAft>
          <a:spcPts val="0"/>
        </a:spcAft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26188" indent="-179940" algn="l" defTabSz="914091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76036" indent="-179940" algn="l" defTabSz="914091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22285" indent="-179940" algn="l" defTabSz="914091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968534" indent="-179940" algn="l" defTabSz="914091" rtl="0" eaLnBrk="1" latinLnBrk="0" hangingPunct="1">
        <a:spcBef>
          <a:spcPts val="0"/>
        </a:spcBef>
        <a:buFont typeface="Arial" pitchFamily="34" charset="0"/>
        <a:buChar char="•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3750" indent="-228523" algn="l" defTabSz="91409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794" indent="-228523" algn="l" defTabSz="91409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838" indent="-228523" algn="l" defTabSz="91409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885" indent="-228523" algn="l" defTabSz="91409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0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5" algn="l" defTabSz="9140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1" algn="l" defTabSz="9140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36" algn="l" defTabSz="9140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1" algn="l" defTabSz="9140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26" algn="l" defTabSz="9140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71" algn="l" defTabSz="9140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18" algn="l" defTabSz="9140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62" algn="l" defTabSz="9140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1.m4a"/><Relationship Id="rId7" Type="http://schemas.openxmlformats.org/officeDocument/2006/relationships/image" Target="../media/image5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1.m4a"/><Relationship Id="rId7" Type="http://schemas.openxmlformats.org/officeDocument/2006/relationships/image" Target="../media/image7.png"/><Relationship Id="rId2" Type="http://schemas.microsoft.com/office/2007/relationships/media" Target="../media/media1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audio" Target="../media/media2.m4a"/><Relationship Id="rId7" Type="http://schemas.openxmlformats.org/officeDocument/2006/relationships/image" Target="../media/image4.png"/><Relationship Id="rId2" Type="http://schemas.microsoft.com/office/2007/relationships/media" Target="../media/media2.m4a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6.xml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VencoPy</a:t>
            </a:r>
            <a:r>
              <a:rPr lang="de-DE" dirty="0"/>
              <a:t> </a:t>
            </a:r>
            <a:r>
              <a:rPr lang="de-DE" dirty="0" err="1"/>
              <a:t>Dev</a:t>
            </a:r>
            <a:r>
              <a:rPr lang="de-DE" dirty="0"/>
              <a:t> </a:t>
            </a:r>
            <a:r>
              <a:rPr lang="de-DE" dirty="0" err="1"/>
              <a:t>kick-off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1</a:t>
            </a:fld>
            <a:endParaRPr lang="de-DE" dirty="0"/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Niklas Wulff</a:t>
            </a:r>
          </a:p>
          <a:p>
            <a:r>
              <a:rPr lang="de-DE" dirty="0"/>
              <a:t>Stuttgart,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773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rafik 74">
            <a:extLst>
              <a:ext uri="{FF2B5EF4-FFF2-40B4-BE49-F238E27FC236}">
                <a16:creationId xmlns:a16="http://schemas.microsoft.com/office/drawing/2014/main" id="{CAE33E66-2143-4232-9727-D5E3B613FC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8760" y="3699352"/>
            <a:ext cx="1101804" cy="822910"/>
          </a:xfrm>
          <a:prstGeom prst="rect">
            <a:avLst/>
          </a:prstGeom>
        </p:spPr>
      </p:pic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85999" y="648000"/>
            <a:ext cx="11221200" cy="738000"/>
          </a:xfrm>
        </p:spPr>
        <p:txBody>
          <a:bodyPr/>
          <a:lstStyle/>
          <a:p>
            <a:r>
              <a:rPr lang="en-GB" dirty="0"/>
              <a:t>Current structure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34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C4B63B-91F6-436A-8151-40193775C923}"/>
              </a:ext>
            </a:extLst>
          </p:cNvPr>
          <p:cNvSpPr/>
          <p:nvPr/>
        </p:nvSpPr>
        <p:spPr>
          <a:xfrm>
            <a:off x="485999" y="1557587"/>
            <a:ext cx="1723156" cy="223224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460EE55-56C0-4318-8E17-6FF36C61EE93}"/>
              </a:ext>
            </a:extLst>
          </p:cNvPr>
          <p:cNvSpPr/>
          <p:nvPr/>
        </p:nvSpPr>
        <p:spPr>
          <a:xfrm>
            <a:off x="591493" y="1998774"/>
            <a:ext cx="1512168" cy="44318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Trips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F6AAFC1-3291-4CE9-B691-128D1FBB9DA4}"/>
              </a:ext>
            </a:extLst>
          </p:cNvPr>
          <p:cNvSpPr/>
          <p:nvPr/>
        </p:nvSpPr>
        <p:spPr>
          <a:xfrm>
            <a:off x="2641203" y="1560269"/>
            <a:ext cx="2232248" cy="165350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A74D6C1-5E98-48D9-9EA7-8B4951ED3CBA}"/>
              </a:ext>
            </a:extLst>
          </p:cNvPr>
          <p:cNvSpPr/>
          <p:nvPr/>
        </p:nvSpPr>
        <p:spPr>
          <a:xfrm>
            <a:off x="485999" y="1587892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MiD2017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0967EA7-85A1-4A36-8DD8-A09CE7B28863}"/>
              </a:ext>
            </a:extLst>
          </p:cNvPr>
          <p:cNvSpPr/>
          <p:nvPr/>
        </p:nvSpPr>
        <p:spPr>
          <a:xfrm>
            <a:off x="591493" y="2557423"/>
            <a:ext cx="1512168" cy="44318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Persons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7FA9012-7733-4C88-919E-57D21B5E6316}"/>
              </a:ext>
            </a:extLst>
          </p:cNvPr>
          <p:cNvSpPr/>
          <p:nvPr/>
        </p:nvSpPr>
        <p:spPr>
          <a:xfrm>
            <a:off x="591493" y="3116072"/>
            <a:ext cx="1512168" cy="44318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Households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7EEB4DB-9EC0-4735-BBF7-6FEB7C8F5618}"/>
              </a:ext>
            </a:extLst>
          </p:cNvPr>
          <p:cNvSpPr/>
          <p:nvPr/>
        </p:nvSpPr>
        <p:spPr>
          <a:xfrm>
            <a:off x="2611700" y="1557587"/>
            <a:ext cx="17748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parsingMiD.py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1BEE4C8-34D8-471B-9A66-A5CEB1EFA8C4}"/>
              </a:ext>
            </a:extLst>
          </p:cNvPr>
          <p:cNvSpPr/>
          <p:nvPr/>
        </p:nvSpPr>
        <p:spPr>
          <a:xfrm>
            <a:off x="2743038" y="1998774"/>
            <a:ext cx="2058404" cy="44318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utilsParsing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253C4924-C9EA-47E5-AB64-DC4F0CDC219F}"/>
              </a:ext>
            </a:extLst>
          </p:cNvPr>
          <p:cNvSpPr/>
          <p:nvPr/>
        </p:nvSpPr>
        <p:spPr>
          <a:xfrm>
            <a:off x="2743037" y="2513811"/>
            <a:ext cx="2058405" cy="44318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utilsTimestamp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09841C2-822E-442B-B6A9-62A441D4F03B}"/>
              </a:ext>
            </a:extLst>
          </p:cNvPr>
          <p:cNvSpPr/>
          <p:nvPr/>
        </p:nvSpPr>
        <p:spPr>
          <a:xfrm>
            <a:off x="5305499" y="1560568"/>
            <a:ext cx="3342859" cy="44810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inputProfiles_Drive_MiD17.csv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002B031-3BFB-471F-BEF4-1C2B063DFAE5}"/>
              </a:ext>
            </a:extLst>
          </p:cNvPr>
          <p:cNvSpPr/>
          <p:nvPr/>
        </p:nvSpPr>
        <p:spPr>
          <a:xfrm>
            <a:off x="642129" y="4623611"/>
            <a:ext cx="3744416" cy="5760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assignChargingInfra.py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06FBF78E-9007-42B0-A29F-418CF3A3BC83}"/>
              </a:ext>
            </a:extLst>
          </p:cNvPr>
          <p:cNvSpPr/>
          <p:nvPr/>
        </p:nvSpPr>
        <p:spPr>
          <a:xfrm>
            <a:off x="5361408" y="4191564"/>
            <a:ext cx="2232247" cy="5760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VencoPy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Config.yml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8" name="Verbinder: gewinkelt 17">
            <a:extLst>
              <a:ext uri="{FF2B5EF4-FFF2-40B4-BE49-F238E27FC236}">
                <a16:creationId xmlns:a16="http://schemas.microsoft.com/office/drawing/2014/main" id="{0D26D4B2-293E-428A-9EAC-9EF7FB679027}"/>
              </a:ext>
            </a:extLst>
          </p:cNvPr>
          <p:cNvCxnSpPr>
            <a:cxnSpLocks/>
            <a:stCxn id="17" idx="1"/>
            <a:endCxn id="16" idx="3"/>
          </p:cNvCxnSpPr>
          <p:nvPr/>
        </p:nvCxnSpPr>
        <p:spPr>
          <a:xfrm rot="10800000" flipV="1">
            <a:off x="4386546" y="4479596"/>
            <a:ext cx="974863" cy="43204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460C27BB-877F-46A1-AAE0-65505E38B831}"/>
              </a:ext>
            </a:extLst>
          </p:cNvPr>
          <p:cNvSpPr/>
          <p:nvPr/>
        </p:nvSpPr>
        <p:spPr>
          <a:xfrm>
            <a:off x="642129" y="5487706"/>
            <a:ext cx="3744416" cy="57606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inputProfiles_Plug_MiD17.csv</a:t>
            </a: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6CF3D85-DA0C-437B-B50B-EE2EF0B14FEB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2103661" y="2220365"/>
            <a:ext cx="537542" cy="1666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BB1A84C8-785F-4940-A5CF-2EFEAE557BFE}"/>
              </a:ext>
            </a:extLst>
          </p:cNvPr>
          <p:cNvCxnSpPr>
            <a:cxnSpLocks/>
            <a:stCxn id="9" idx="3"/>
            <a:endCxn id="15" idx="1"/>
          </p:cNvCxnSpPr>
          <p:nvPr/>
        </p:nvCxnSpPr>
        <p:spPr>
          <a:xfrm flipV="1">
            <a:off x="4873451" y="1784623"/>
            <a:ext cx="432048" cy="6023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0D6ADE22-BE75-4F7A-AB30-DE5E8277503C}"/>
              </a:ext>
            </a:extLst>
          </p:cNvPr>
          <p:cNvCxnSpPr>
            <a:cxnSpLocks/>
            <a:stCxn id="49" idx="2"/>
            <a:endCxn id="16" idx="0"/>
          </p:cNvCxnSpPr>
          <p:nvPr/>
        </p:nvCxnSpPr>
        <p:spPr>
          <a:xfrm flipH="1">
            <a:off x="2514337" y="2956992"/>
            <a:ext cx="4053651" cy="16666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D2EB285C-0F01-43BA-8D77-F5FFBA177E5F}"/>
              </a:ext>
            </a:extLst>
          </p:cNvPr>
          <p:cNvCxnSpPr>
            <a:cxnSpLocks/>
            <a:stCxn id="16" idx="2"/>
            <a:endCxn id="22" idx="0"/>
          </p:cNvCxnSpPr>
          <p:nvPr/>
        </p:nvCxnSpPr>
        <p:spPr>
          <a:xfrm>
            <a:off x="2514337" y="5199676"/>
            <a:ext cx="0" cy="2880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hteck 34">
            <a:extLst>
              <a:ext uri="{FF2B5EF4-FFF2-40B4-BE49-F238E27FC236}">
                <a16:creationId xmlns:a16="http://schemas.microsoft.com/office/drawing/2014/main" id="{FFFEBB0A-DA55-4C14-B02E-EFD703AE05FB}"/>
              </a:ext>
            </a:extLst>
          </p:cNvPr>
          <p:cNvSpPr/>
          <p:nvPr/>
        </p:nvSpPr>
        <p:spPr>
          <a:xfrm>
            <a:off x="5381437" y="5322881"/>
            <a:ext cx="2232247" cy="89846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Battery</a:t>
            </a:r>
            <a:r>
              <a:rPr lang="de-DE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size</a:t>
            </a:r>
            <a:endParaRPr lang="de-DE" sz="1400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Specific</a:t>
            </a:r>
            <a:r>
              <a:rPr lang="de-DE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electric</a:t>
            </a:r>
            <a:r>
              <a:rPr lang="de-DE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consumption</a:t>
            </a:r>
            <a:endParaRPr lang="de-DE" sz="1400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2FEA4B75-D953-480E-819A-9BE240F191A4}"/>
              </a:ext>
            </a:extLst>
          </p:cNvPr>
          <p:cNvSpPr/>
          <p:nvPr/>
        </p:nvSpPr>
        <p:spPr>
          <a:xfrm>
            <a:off x="8262524" y="4299427"/>
            <a:ext cx="1563375" cy="13148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3DCBB15D-6829-4ECD-BAB9-EE86798DA396}"/>
              </a:ext>
            </a:extLst>
          </p:cNvPr>
          <p:cNvSpPr/>
          <p:nvPr/>
        </p:nvSpPr>
        <p:spPr>
          <a:xfrm>
            <a:off x="5343781" y="6275635"/>
            <a:ext cx="2382127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VencoPy_scalarInput.xlsx</a:t>
            </a:r>
            <a:endParaRPr lang="en-US" sz="1400" dirty="0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8D96DF10-9505-4A97-A1AD-E181178D9F76}"/>
              </a:ext>
            </a:extLst>
          </p:cNvPr>
          <p:cNvSpPr/>
          <p:nvPr/>
        </p:nvSpPr>
        <p:spPr>
          <a:xfrm>
            <a:off x="8648358" y="5614251"/>
            <a:ext cx="12557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VencoPy</a:t>
            </a:r>
            <a:endParaRPr lang="en-US" sz="2000" dirty="0"/>
          </a:p>
        </p:txBody>
      </p:sp>
      <p:cxnSp>
        <p:nvCxnSpPr>
          <p:cNvPr id="42" name="Verbinder: gewinkelt 41">
            <a:extLst>
              <a:ext uri="{FF2B5EF4-FFF2-40B4-BE49-F238E27FC236}">
                <a16:creationId xmlns:a16="http://schemas.microsoft.com/office/drawing/2014/main" id="{E1EC101A-893C-4C32-BB38-38ED637D0F8D}"/>
              </a:ext>
            </a:extLst>
          </p:cNvPr>
          <p:cNvCxnSpPr>
            <a:cxnSpLocks/>
            <a:endCxn id="36" idx="0"/>
          </p:cNvCxnSpPr>
          <p:nvPr/>
        </p:nvCxnSpPr>
        <p:spPr>
          <a:xfrm rot="16200000" flipH="1">
            <a:off x="7387178" y="2642393"/>
            <a:ext cx="2290750" cy="102331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Verbinder: gewinkelt 44">
            <a:extLst>
              <a:ext uri="{FF2B5EF4-FFF2-40B4-BE49-F238E27FC236}">
                <a16:creationId xmlns:a16="http://schemas.microsoft.com/office/drawing/2014/main" id="{074753ED-F30B-4650-BD21-F04C8D9B36ED}"/>
              </a:ext>
            </a:extLst>
          </p:cNvPr>
          <p:cNvCxnSpPr>
            <a:cxnSpLocks/>
            <a:stCxn id="22" idx="3"/>
            <a:endCxn id="36" idx="1"/>
          </p:cNvCxnSpPr>
          <p:nvPr/>
        </p:nvCxnSpPr>
        <p:spPr>
          <a:xfrm flipV="1">
            <a:off x="4386545" y="4956839"/>
            <a:ext cx="3875979" cy="818900"/>
          </a:xfrm>
          <a:prstGeom prst="bentConnector3">
            <a:avLst>
              <a:gd name="adj1" fmla="val 2207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93327600-1D36-4E39-9218-7BAF0C39B367}"/>
              </a:ext>
            </a:extLst>
          </p:cNvPr>
          <p:cNvSpPr/>
          <p:nvPr/>
        </p:nvSpPr>
        <p:spPr>
          <a:xfrm>
            <a:off x="5305499" y="2216487"/>
            <a:ext cx="2524977" cy="74050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inputProfiles_Purpose_MiD17.csv</a:t>
            </a:r>
          </a:p>
        </p:txBody>
      </p: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18B29B71-8541-4F42-99D8-1735DC386D29}"/>
              </a:ext>
            </a:extLst>
          </p:cNvPr>
          <p:cNvCxnSpPr>
            <a:cxnSpLocks/>
            <a:stCxn id="9" idx="3"/>
            <a:endCxn id="49" idx="1"/>
          </p:cNvCxnSpPr>
          <p:nvPr/>
        </p:nvCxnSpPr>
        <p:spPr>
          <a:xfrm>
            <a:off x="4873451" y="2387020"/>
            <a:ext cx="432048" cy="1997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hteck 61">
            <a:extLst>
              <a:ext uri="{FF2B5EF4-FFF2-40B4-BE49-F238E27FC236}">
                <a16:creationId xmlns:a16="http://schemas.microsoft.com/office/drawing/2014/main" id="{7F685F6F-E7F9-498F-BD1A-4597A09E585D}"/>
              </a:ext>
            </a:extLst>
          </p:cNvPr>
          <p:cNvSpPr/>
          <p:nvPr/>
        </p:nvSpPr>
        <p:spPr>
          <a:xfrm>
            <a:off x="8385561" y="4405794"/>
            <a:ext cx="1295277" cy="44318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main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3" name="Rechteck 62">
            <a:extLst>
              <a:ext uri="{FF2B5EF4-FFF2-40B4-BE49-F238E27FC236}">
                <a16:creationId xmlns:a16="http://schemas.microsoft.com/office/drawing/2014/main" id="{4B9525D5-37F9-43FE-80C0-46F5755F66B8}"/>
              </a:ext>
            </a:extLst>
          </p:cNvPr>
          <p:cNvSpPr/>
          <p:nvPr/>
        </p:nvSpPr>
        <p:spPr>
          <a:xfrm>
            <a:off x="8385561" y="4989036"/>
            <a:ext cx="1295277" cy="44318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libraries</a:t>
            </a:r>
            <a:endParaRPr lang="de-DE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2" name="Grafik 71">
            <a:extLst>
              <a:ext uri="{FF2B5EF4-FFF2-40B4-BE49-F238E27FC236}">
                <a16:creationId xmlns:a16="http://schemas.microsoft.com/office/drawing/2014/main" id="{875EE194-3BD6-4118-9F00-281DFCDFA3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8761" y="4499972"/>
            <a:ext cx="1101803" cy="822909"/>
          </a:xfrm>
          <a:prstGeom prst="rect">
            <a:avLst/>
          </a:prstGeom>
        </p:spPr>
      </p:pic>
      <p:pic>
        <p:nvPicPr>
          <p:cNvPr id="73" name="Grafik 72">
            <a:extLst>
              <a:ext uri="{FF2B5EF4-FFF2-40B4-BE49-F238E27FC236}">
                <a16:creationId xmlns:a16="http://schemas.microsoft.com/office/drawing/2014/main" id="{AB220F8D-5ECE-4E8C-B9DD-5C456366D3B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8761" y="5240861"/>
            <a:ext cx="1101804" cy="822910"/>
          </a:xfrm>
          <a:prstGeom prst="rect">
            <a:avLst/>
          </a:prstGeom>
        </p:spPr>
      </p:pic>
      <p:cxnSp>
        <p:nvCxnSpPr>
          <p:cNvPr id="87" name="Verbinder: gewinkelt 86">
            <a:extLst>
              <a:ext uri="{FF2B5EF4-FFF2-40B4-BE49-F238E27FC236}">
                <a16:creationId xmlns:a16="http://schemas.microsoft.com/office/drawing/2014/main" id="{061686EA-975A-4864-8207-F226143CCD2D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7593655" y="4479596"/>
            <a:ext cx="648840" cy="21602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Verbinder: gewinkelt 92">
            <a:extLst>
              <a:ext uri="{FF2B5EF4-FFF2-40B4-BE49-F238E27FC236}">
                <a16:creationId xmlns:a16="http://schemas.microsoft.com/office/drawing/2014/main" id="{B78AF97F-5550-4CF9-BA00-CC7D17728E54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7613684" y="5210627"/>
            <a:ext cx="648839" cy="56148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 Verbindung mit Pfeil 101">
            <a:extLst>
              <a:ext uri="{FF2B5EF4-FFF2-40B4-BE49-F238E27FC236}">
                <a16:creationId xmlns:a16="http://schemas.microsoft.com/office/drawing/2014/main" id="{F5EE6AEB-D6DC-43A2-80BD-1847BEA473DE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9825899" y="4956839"/>
            <a:ext cx="73618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echteck 104">
            <a:extLst>
              <a:ext uri="{FF2B5EF4-FFF2-40B4-BE49-F238E27FC236}">
                <a16:creationId xmlns:a16="http://schemas.microsoft.com/office/drawing/2014/main" id="{DF2567DB-801E-494A-9CF7-C7FF3BD55CDA}"/>
              </a:ext>
            </a:extLst>
          </p:cNvPr>
          <p:cNvSpPr/>
          <p:nvPr/>
        </p:nvSpPr>
        <p:spPr>
          <a:xfrm>
            <a:off x="9089987" y="1558075"/>
            <a:ext cx="1219944" cy="4406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evaluateDriveProfiles.py</a:t>
            </a:r>
            <a:endParaRPr lang="de-DE" sz="1200" dirty="0"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08" name="Gerade Verbindung mit Pfeil 107">
            <a:extLst>
              <a:ext uri="{FF2B5EF4-FFF2-40B4-BE49-F238E27FC236}">
                <a16:creationId xmlns:a16="http://schemas.microsoft.com/office/drawing/2014/main" id="{480A5D61-3EED-4A3F-92C5-3A5685831695}"/>
              </a:ext>
            </a:extLst>
          </p:cNvPr>
          <p:cNvCxnSpPr>
            <a:cxnSpLocks/>
            <a:stCxn id="15" idx="3"/>
            <a:endCxn id="105" idx="1"/>
          </p:cNvCxnSpPr>
          <p:nvPr/>
        </p:nvCxnSpPr>
        <p:spPr>
          <a:xfrm flipV="1">
            <a:off x="8648358" y="1778425"/>
            <a:ext cx="441629" cy="61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" name="Grafik 111">
            <a:extLst>
              <a:ext uri="{FF2B5EF4-FFF2-40B4-BE49-F238E27FC236}">
                <a16:creationId xmlns:a16="http://schemas.microsoft.com/office/drawing/2014/main" id="{35994F41-1EA9-4F90-A166-8CFF28126DC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764" y="1259431"/>
            <a:ext cx="1374064" cy="1026254"/>
          </a:xfrm>
          <a:prstGeom prst="rect">
            <a:avLst/>
          </a:prstGeom>
        </p:spPr>
      </p:pic>
      <p:cxnSp>
        <p:nvCxnSpPr>
          <p:cNvPr id="113" name="Gerade Verbindung mit Pfeil 112">
            <a:extLst>
              <a:ext uri="{FF2B5EF4-FFF2-40B4-BE49-F238E27FC236}">
                <a16:creationId xmlns:a16="http://schemas.microsoft.com/office/drawing/2014/main" id="{0E310CD3-5634-4E0F-8922-1205460B5290}"/>
              </a:ext>
            </a:extLst>
          </p:cNvPr>
          <p:cNvCxnSpPr>
            <a:cxnSpLocks/>
            <a:stCxn id="105" idx="3"/>
          </p:cNvCxnSpPr>
          <p:nvPr/>
        </p:nvCxnSpPr>
        <p:spPr>
          <a:xfrm>
            <a:off x="10309931" y="1778425"/>
            <a:ext cx="324160" cy="6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204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11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4B17A10-11A6-47CF-ABC2-3DD963908DE5}"/>
              </a:ext>
            </a:extLst>
          </p:cNvPr>
          <p:cNvSpPr/>
          <p:nvPr/>
        </p:nvSpPr>
        <p:spPr>
          <a:xfrm>
            <a:off x="846527" y="5446018"/>
            <a:ext cx="10860671" cy="535083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pPr algn="ctr"/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Config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8B6732-D608-44B2-B1EE-7311D4D799B9}"/>
              </a:ext>
            </a:extLst>
          </p:cNvPr>
          <p:cNvSpPr/>
          <p:nvPr/>
        </p:nvSpPr>
        <p:spPr>
          <a:xfrm>
            <a:off x="1201043" y="3339695"/>
            <a:ext cx="1185614" cy="468262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Parsing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714E740-17E3-4C3A-A734-10C11D541AA1}"/>
              </a:ext>
            </a:extLst>
          </p:cNvPr>
          <p:cNvSpPr/>
          <p:nvPr/>
        </p:nvSpPr>
        <p:spPr>
          <a:xfrm>
            <a:off x="3301625" y="3933850"/>
            <a:ext cx="1787850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b="1">
                <a:solidFill>
                  <a:schemeClr val="tx1"/>
                </a:solidFill>
                <a:latin typeface="Frutiger 45 Light" panose="020B0303030504020204" pitchFamily="34" charset="0"/>
              </a:rPr>
              <a:t>Infrastructure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assignment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C9A0DE7-E7B6-40DE-B228-26DCB1CA570D}"/>
              </a:ext>
            </a:extLst>
          </p:cNvPr>
          <p:cNvSpPr/>
          <p:nvPr/>
        </p:nvSpPr>
        <p:spPr>
          <a:xfrm>
            <a:off x="4081363" y="1852717"/>
            <a:ext cx="1656184" cy="792088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Trip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diary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composition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3EABFE3-C911-4D95-BA48-16D582165214}"/>
              </a:ext>
            </a:extLst>
          </p:cNvPr>
          <p:cNvSpPr/>
          <p:nvPr/>
        </p:nvSpPr>
        <p:spPr>
          <a:xfrm>
            <a:off x="9335970" y="3103976"/>
            <a:ext cx="1514141" cy="82987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Flexibility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calculation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5D0F5859-503F-4F71-B88B-FE363EC14D0A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2386657" y="2248761"/>
            <a:ext cx="1694706" cy="13250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2DBC1426-C085-4069-AEB7-94BA04E189D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2386657" y="3573826"/>
            <a:ext cx="914968" cy="7560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5E226D96-1A0F-463C-9FC1-A073916E9853}"/>
              </a:ext>
            </a:extLst>
          </p:cNvPr>
          <p:cNvCxnSpPr>
            <a:cxnSpLocks/>
            <a:stCxn id="8" idx="3"/>
            <a:endCxn id="49" idx="2"/>
          </p:cNvCxnSpPr>
          <p:nvPr/>
        </p:nvCxnSpPr>
        <p:spPr>
          <a:xfrm flipV="1">
            <a:off x="5737547" y="2244988"/>
            <a:ext cx="792089" cy="37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lipse 26">
            <a:extLst>
              <a:ext uri="{FF2B5EF4-FFF2-40B4-BE49-F238E27FC236}">
                <a16:creationId xmlns:a16="http://schemas.microsoft.com/office/drawing/2014/main" id="{F5AD61AF-A3D8-4029-A6E6-A644D03D367A}"/>
              </a:ext>
            </a:extLst>
          </p:cNvPr>
          <p:cNvSpPr/>
          <p:nvPr/>
        </p:nvSpPr>
        <p:spPr>
          <a:xfrm>
            <a:off x="137335" y="1654022"/>
            <a:ext cx="1057027" cy="1015840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MiD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D2DAF47-450D-43C3-9FA5-539515FE7E3A}"/>
              </a:ext>
            </a:extLst>
          </p:cNvPr>
          <p:cNvCxnSpPr>
            <a:cxnSpLocks/>
            <a:stCxn id="27" idx="6"/>
            <a:endCxn id="6" idx="0"/>
          </p:cNvCxnSpPr>
          <p:nvPr/>
        </p:nvCxnSpPr>
        <p:spPr>
          <a:xfrm>
            <a:off x="1194362" y="2161942"/>
            <a:ext cx="599488" cy="11777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0D6787BB-2407-4897-B49B-D62A4D030AFE}"/>
              </a:ext>
            </a:extLst>
          </p:cNvPr>
          <p:cNvCxnSpPr>
            <a:cxnSpLocks/>
          </p:cNvCxnSpPr>
          <p:nvPr/>
        </p:nvCxnSpPr>
        <p:spPr>
          <a:xfrm flipV="1">
            <a:off x="1530000" y="3807957"/>
            <a:ext cx="0" cy="16380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041E6B03-2B28-4B69-A314-1548E37C2A2E}"/>
              </a:ext>
            </a:extLst>
          </p:cNvPr>
          <p:cNvCxnSpPr>
            <a:cxnSpLocks/>
          </p:cNvCxnSpPr>
          <p:nvPr/>
        </p:nvCxnSpPr>
        <p:spPr>
          <a:xfrm flipV="1">
            <a:off x="3577307" y="4725938"/>
            <a:ext cx="0" cy="7469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9AAD9978-93EE-456A-9892-9E41EEFD48B8}"/>
              </a:ext>
            </a:extLst>
          </p:cNvPr>
          <p:cNvCxnSpPr>
            <a:cxnSpLocks/>
          </p:cNvCxnSpPr>
          <p:nvPr/>
        </p:nvCxnSpPr>
        <p:spPr>
          <a:xfrm flipV="1">
            <a:off x="5305499" y="2669862"/>
            <a:ext cx="0" cy="27761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F7631A66-7DA9-4C95-A10A-BFA536897C70}"/>
              </a:ext>
            </a:extLst>
          </p:cNvPr>
          <p:cNvCxnSpPr>
            <a:cxnSpLocks/>
          </p:cNvCxnSpPr>
          <p:nvPr/>
        </p:nvCxnSpPr>
        <p:spPr>
          <a:xfrm flipV="1">
            <a:off x="9697987" y="3933850"/>
            <a:ext cx="0" cy="15121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F219B38C-23B3-4796-8E3D-4145B10C0ADA}"/>
              </a:ext>
            </a:extLst>
          </p:cNvPr>
          <p:cNvCxnSpPr>
            <a:cxnSpLocks/>
            <a:stCxn id="7" idx="3"/>
            <a:endCxn id="51" idx="2"/>
          </p:cNvCxnSpPr>
          <p:nvPr/>
        </p:nvCxnSpPr>
        <p:spPr>
          <a:xfrm>
            <a:off x="5089475" y="4329894"/>
            <a:ext cx="12998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llipse 48">
            <a:extLst>
              <a:ext uri="{FF2B5EF4-FFF2-40B4-BE49-F238E27FC236}">
                <a16:creationId xmlns:a16="http://schemas.microsoft.com/office/drawing/2014/main" id="{D84D45B5-F173-4ABA-B05B-E202D9DE6546}"/>
              </a:ext>
            </a:extLst>
          </p:cNvPr>
          <p:cNvSpPr/>
          <p:nvPr/>
        </p:nvSpPr>
        <p:spPr>
          <a:xfrm>
            <a:off x="6529636" y="1465420"/>
            <a:ext cx="2052228" cy="1559135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Mileage</a:t>
            </a:r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(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v,t</a:t>
            </a:r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 in km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5978B9A2-1CCB-41A3-90B2-EE87FA780740}"/>
              </a:ext>
            </a:extLst>
          </p:cNvPr>
          <p:cNvSpPr/>
          <p:nvPr/>
        </p:nvSpPr>
        <p:spPr>
          <a:xfrm>
            <a:off x="10567469" y="414015"/>
            <a:ext cx="13132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v: Vehicle,</a:t>
            </a:r>
          </a:p>
          <a:p>
            <a:r>
              <a:rPr lang="de-DE" dirty="0">
                <a:latin typeface="Arial" pitchFamily="34" charset="0"/>
                <a:cs typeface="Arial" pitchFamily="34" charset="0"/>
              </a:rPr>
              <a:t>t: </a:t>
            </a:r>
            <a:r>
              <a:rPr lang="de-DE" dirty="0" err="1">
                <a:latin typeface="Arial" pitchFamily="34" charset="0"/>
                <a:cs typeface="Arial" pitchFamily="34" charset="0"/>
              </a:rPr>
              <a:t>Timestep</a:t>
            </a:r>
            <a:endParaRPr lang="en-US" dirty="0"/>
          </a:p>
        </p:txBody>
      </p:sp>
      <p:sp>
        <p:nvSpPr>
          <p:cNvPr id="51" name="Ellipse 50">
            <a:extLst>
              <a:ext uri="{FF2B5EF4-FFF2-40B4-BE49-F238E27FC236}">
                <a16:creationId xmlns:a16="http://schemas.microsoft.com/office/drawing/2014/main" id="{230416F1-54D7-4161-ABCF-2EF304061F3D}"/>
              </a:ext>
            </a:extLst>
          </p:cNvPr>
          <p:cNvSpPr/>
          <p:nvPr/>
        </p:nvSpPr>
        <p:spPr>
          <a:xfrm>
            <a:off x="6389335" y="3600780"/>
            <a:ext cx="2449377" cy="1458227"/>
          </a:xfrm>
          <a:prstGeom prst="ellipse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Grid 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connection</a:t>
            </a:r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(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v,t</a:t>
            </a:r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 in (True, 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False</a:t>
            </a:r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)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4546453A-CB19-45C5-9981-777987EF8F09}"/>
              </a:ext>
            </a:extLst>
          </p:cNvPr>
          <p:cNvCxnSpPr>
            <a:cxnSpLocks/>
            <a:stCxn id="51" idx="7"/>
            <a:endCxn id="9" idx="1"/>
          </p:cNvCxnSpPr>
          <p:nvPr/>
        </p:nvCxnSpPr>
        <p:spPr>
          <a:xfrm flipV="1">
            <a:off x="8480009" y="3518913"/>
            <a:ext cx="855961" cy="2954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B1BD0200-A5F8-45B7-BA5A-36E321A90B6C}"/>
              </a:ext>
            </a:extLst>
          </p:cNvPr>
          <p:cNvCxnSpPr>
            <a:cxnSpLocks/>
            <a:stCxn id="49" idx="5"/>
            <a:endCxn id="9" idx="1"/>
          </p:cNvCxnSpPr>
          <p:nvPr/>
        </p:nvCxnSpPr>
        <p:spPr>
          <a:xfrm>
            <a:off x="8281322" y="2796225"/>
            <a:ext cx="1054648" cy="72268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Ellipse 64">
            <a:extLst>
              <a:ext uri="{FF2B5EF4-FFF2-40B4-BE49-F238E27FC236}">
                <a16:creationId xmlns:a16="http://schemas.microsoft.com/office/drawing/2014/main" id="{83BD32DB-5969-40B5-AB60-8A92C517EA04}"/>
              </a:ext>
            </a:extLst>
          </p:cNvPr>
          <p:cNvSpPr/>
          <p:nvPr/>
        </p:nvSpPr>
        <p:spPr>
          <a:xfrm>
            <a:off x="10386228" y="4154434"/>
            <a:ext cx="1176816" cy="1059165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Profile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6" name="Ellipse 65">
            <a:extLst>
              <a:ext uri="{FF2B5EF4-FFF2-40B4-BE49-F238E27FC236}">
                <a16:creationId xmlns:a16="http://schemas.microsoft.com/office/drawing/2014/main" id="{8A8BF626-D89B-4726-A6A9-EAA114D5A7CC}"/>
              </a:ext>
            </a:extLst>
          </p:cNvPr>
          <p:cNvSpPr/>
          <p:nvPr/>
        </p:nvSpPr>
        <p:spPr>
          <a:xfrm>
            <a:off x="10538628" y="4306834"/>
            <a:ext cx="1176816" cy="1059165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Profile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7" name="Ellipse 66">
            <a:extLst>
              <a:ext uri="{FF2B5EF4-FFF2-40B4-BE49-F238E27FC236}">
                <a16:creationId xmlns:a16="http://schemas.microsoft.com/office/drawing/2014/main" id="{271CFB0B-A5A5-4BFA-A7BA-2DA115657798}"/>
              </a:ext>
            </a:extLst>
          </p:cNvPr>
          <p:cNvSpPr/>
          <p:nvPr/>
        </p:nvSpPr>
        <p:spPr>
          <a:xfrm>
            <a:off x="10691028" y="4459234"/>
            <a:ext cx="1176816" cy="1059165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Profile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8" name="Ellipse 67">
            <a:extLst>
              <a:ext uri="{FF2B5EF4-FFF2-40B4-BE49-F238E27FC236}">
                <a16:creationId xmlns:a16="http://schemas.microsoft.com/office/drawing/2014/main" id="{AFD0CB1E-9B67-4DD0-815D-DE86DC5019FD}"/>
              </a:ext>
            </a:extLst>
          </p:cNvPr>
          <p:cNvSpPr/>
          <p:nvPr/>
        </p:nvSpPr>
        <p:spPr>
          <a:xfrm>
            <a:off x="10843428" y="4611634"/>
            <a:ext cx="1176816" cy="1059165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Profile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9" name="Ellipse 68">
            <a:extLst>
              <a:ext uri="{FF2B5EF4-FFF2-40B4-BE49-F238E27FC236}">
                <a16:creationId xmlns:a16="http://schemas.microsoft.com/office/drawing/2014/main" id="{0B82CA03-ADCD-49B3-8200-B9F82E576FC6}"/>
              </a:ext>
            </a:extLst>
          </p:cNvPr>
          <p:cNvSpPr/>
          <p:nvPr/>
        </p:nvSpPr>
        <p:spPr>
          <a:xfrm>
            <a:off x="10995828" y="4764034"/>
            <a:ext cx="1176816" cy="1059165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Profile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0" name="Ellipse 69">
            <a:extLst>
              <a:ext uri="{FF2B5EF4-FFF2-40B4-BE49-F238E27FC236}">
                <a16:creationId xmlns:a16="http://schemas.microsoft.com/office/drawing/2014/main" id="{5F0382DA-4F1E-4FC6-8C2F-3C84673FE78A}"/>
              </a:ext>
            </a:extLst>
          </p:cNvPr>
          <p:cNvSpPr/>
          <p:nvPr/>
        </p:nvSpPr>
        <p:spPr>
          <a:xfrm>
            <a:off x="11148228" y="4916434"/>
            <a:ext cx="1176816" cy="1059165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Profile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03BDC65E-11E2-4734-B378-F543A9ED5236}"/>
              </a:ext>
            </a:extLst>
          </p:cNvPr>
          <p:cNvCxnSpPr>
            <a:cxnSpLocks/>
            <a:stCxn id="9" idx="2"/>
            <a:endCxn id="65" idx="1"/>
          </p:cNvCxnSpPr>
          <p:nvPr/>
        </p:nvCxnSpPr>
        <p:spPr>
          <a:xfrm>
            <a:off x="10093041" y="3933850"/>
            <a:ext cx="465528" cy="3756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0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feature </a:t>
            </a:r>
            <a:r>
              <a:rPr lang="de-DE" dirty="0" err="1"/>
              <a:t>backlog</a:t>
            </a:r>
            <a:endParaRPr lang="de-DE" dirty="0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0D0E378-C854-46F6-B102-B99E9AF8FA5F}"/>
              </a:ext>
            </a:extLst>
          </p:cNvPr>
          <p:cNvSpPr/>
          <p:nvPr/>
        </p:nvSpPr>
        <p:spPr>
          <a:xfrm>
            <a:off x="485999" y="1485578"/>
            <a:ext cx="8995964" cy="381642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Including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temperature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dependency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Differentiating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between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connection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potential and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connection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(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possibly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using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data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from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Flammini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et al.)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Different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aggregation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schemes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(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possibly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based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on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Zungfei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Wang et al.)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Temporally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dependent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day-to-year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composition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Adequate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weighting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Include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household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-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to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-car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allocation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by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Anton Galich (VF)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Additional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differentiations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914245" lvl="1" indent="-457200">
              <a:buFont typeface="+mj-lt"/>
              <a:buAutoNum type="arabicPeriod"/>
            </a:pP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Geography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914245" lvl="1" indent="-457200">
              <a:buFont typeface="+mj-lt"/>
              <a:buAutoNum type="arabicPeriod"/>
            </a:pP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Socio-economics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914245" lvl="1" indent="-457200">
              <a:buFont typeface="+mj-lt"/>
              <a:buAutoNum type="arabicPeriod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…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Validation </a:t>
            </a:r>
          </a:p>
          <a:p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418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13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</a:t>
            </a:r>
            <a:r>
              <a:rPr lang="de-DE" dirty="0" err="1"/>
              <a:t>dev</a:t>
            </a:r>
            <a:r>
              <a:rPr lang="de-DE" dirty="0"/>
              <a:t> </a:t>
            </a:r>
            <a:r>
              <a:rPr lang="de-DE" dirty="0" err="1"/>
              <a:t>priorities</a:t>
            </a:r>
            <a:endParaRPr lang="de-DE" dirty="0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70D0E378-C854-46F6-B102-B99E9AF8FA5F}"/>
              </a:ext>
            </a:extLst>
          </p:cNvPr>
          <p:cNvSpPr/>
          <p:nvPr/>
        </p:nvSpPr>
        <p:spPr>
          <a:xfrm>
            <a:off x="485999" y="1485578"/>
            <a:ext cx="8995964" cy="381642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Shortcomings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Aggregation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schemes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Integration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of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person-vehicle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mapping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and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vehicle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-size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dependence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Temporally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dependent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day-to-year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composition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Project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needs</a:t>
            </a:r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Modeling U-Shift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Freight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transportation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: Data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challenge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,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integration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in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REMix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relatively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easy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Public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transportation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: Data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is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available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but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how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would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we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integrate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this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in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REMix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?</a:t>
            </a:r>
          </a:p>
          <a:p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091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14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and </a:t>
            </a:r>
            <a:r>
              <a:rPr lang="de-DE" dirty="0" err="1"/>
              <a:t>interfaces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projects</a:t>
            </a:r>
            <a:r>
              <a:rPr lang="de-DE" dirty="0"/>
              <a:t> and </a:t>
            </a:r>
            <a:r>
              <a:rPr lang="de-DE" dirty="0" err="1"/>
              <a:t>Ph.D.s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34AABA8-004C-4866-BC1C-5144A7F62D80}"/>
              </a:ext>
            </a:extLst>
          </p:cNvPr>
          <p:cNvSpPr/>
          <p:nvPr/>
        </p:nvSpPr>
        <p:spPr>
          <a:xfrm>
            <a:off x="4585419" y="1975849"/>
            <a:ext cx="2736304" cy="936104"/>
          </a:xfrm>
          <a:prstGeom prst="rect">
            <a:avLst/>
          </a:prstGeom>
          <a:solidFill>
            <a:schemeClr val="accent5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VencoPy</a:t>
            </a:r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tool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F9C07EC-D95B-4A4A-8886-AC86BA654600}"/>
              </a:ext>
            </a:extLst>
          </p:cNvPr>
          <p:cNvSpPr/>
          <p:nvPr/>
        </p:nvSpPr>
        <p:spPr>
          <a:xfrm>
            <a:off x="4585419" y="3501802"/>
            <a:ext cx="2736304" cy="936104"/>
          </a:xfrm>
          <a:prstGeom prst="rect">
            <a:avLst/>
          </a:prstGeom>
          <a:solidFill>
            <a:schemeClr val="accent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VENCO 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</a:t>
            </a:r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(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from</a:t>
            </a:r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2010?)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11FC16D-0B29-42D8-9CE0-BC48C1EE7E0D}"/>
              </a:ext>
            </a:extLst>
          </p:cNvPr>
          <p:cNvSpPr/>
          <p:nvPr/>
        </p:nvSpPr>
        <p:spPr>
          <a:xfrm>
            <a:off x="485999" y="1386050"/>
            <a:ext cx="2736304" cy="9361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Projects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F21C74C-4E7D-4F65-8A98-02F4FF528C66}"/>
              </a:ext>
            </a:extLst>
          </p:cNvPr>
          <p:cNvSpPr/>
          <p:nvPr/>
        </p:nvSpPr>
        <p:spPr>
          <a:xfrm>
            <a:off x="8545859" y="1362300"/>
            <a:ext cx="2736304" cy="936104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Ph.D.s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83DA7DB-B5D6-46CE-98B1-04DC7D4230EE}"/>
              </a:ext>
            </a:extLst>
          </p:cNvPr>
          <p:cNvSpPr/>
          <p:nvPr/>
        </p:nvSpPr>
        <p:spPr>
          <a:xfrm>
            <a:off x="8566445" y="2934479"/>
            <a:ext cx="2736304" cy="469987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Fabia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1DEF30A-9EE4-4FF0-AFBC-C00D5CA8580F}"/>
              </a:ext>
            </a:extLst>
          </p:cNvPr>
          <p:cNvSpPr/>
          <p:nvPr/>
        </p:nvSpPr>
        <p:spPr>
          <a:xfrm>
            <a:off x="8577110" y="3557224"/>
            <a:ext cx="2736304" cy="469987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Farzad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F41BD1E-8A0C-47AB-BBA1-60F7EBF05D18}"/>
              </a:ext>
            </a:extLst>
          </p:cNvPr>
          <p:cNvSpPr/>
          <p:nvPr/>
        </p:nvSpPr>
        <p:spPr>
          <a:xfrm>
            <a:off x="8573291" y="2311735"/>
            <a:ext cx="2736304" cy="469987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Niklas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EC9BCA1-70F1-447F-9AF8-96A7CD1DAAA6}"/>
              </a:ext>
            </a:extLst>
          </p:cNvPr>
          <p:cNvSpPr/>
          <p:nvPr/>
        </p:nvSpPr>
        <p:spPr>
          <a:xfrm>
            <a:off x="624979" y="2299080"/>
            <a:ext cx="2736304" cy="48264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BEniVer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3B3340C-DEF3-4F0D-BCC4-4F09FB533C49}"/>
              </a:ext>
            </a:extLst>
          </p:cNvPr>
          <p:cNvSpPr/>
          <p:nvPr/>
        </p:nvSpPr>
        <p:spPr>
          <a:xfrm>
            <a:off x="885580" y="2919987"/>
            <a:ext cx="2736304" cy="45362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EVer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81B0720-CEAF-4276-A2CF-F5A29C3F38E2}"/>
              </a:ext>
            </a:extLst>
          </p:cNvPr>
          <p:cNvSpPr/>
          <p:nvPr/>
        </p:nvSpPr>
        <p:spPr>
          <a:xfrm>
            <a:off x="768995" y="4617926"/>
            <a:ext cx="2736304" cy="93610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All 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other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639939F-48E6-49A8-8BEB-5D1D51091A77}"/>
              </a:ext>
            </a:extLst>
          </p:cNvPr>
          <p:cNvSpPr/>
          <p:nvPr/>
        </p:nvSpPr>
        <p:spPr>
          <a:xfrm>
            <a:off x="1237047" y="3467941"/>
            <a:ext cx="2736304" cy="45362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ENavi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D76A11C1-C2C1-4FF8-9E16-4EC7C81C2272}"/>
              </a:ext>
            </a:extLst>
          </p:cNvPr>
          <p:cNvCxnSpPr>
            <a:stCxn id="2" idx="1"/>
            <a:endCxn id="11" idx="3"/>
          </p:cNvCxnSpPr>
          <p:nvPr/>
        </p:nvCxnSpPr>
        <p:spPr>
          <a:xfrm flipH="1">
            <a:off x="3361283" y="2443901"/>
            <a:ext cx="1224136" cy="96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3DDD2B2-126E-4FD8-8D42-BDCA50E6CEEE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621884" y="2443901"/>
            <a:ext cx="963535" cy="5623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ED196200-71EC-4822-8684-0A526CD40339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882485" y="2443901"/>
            <a:ext cx="702934" cy="9858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71BEC7B-7C8D-446D-97BD-5E62E8EDBEEC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3489003" y="3969854"/>
            <a:ext cx="1096416" cy="10107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D28AC75C-9714-4238-8124-9CC1AA54FF18}"/>
              </a:ext>
            </a:extLst>
          </p:cNvPr>
          <p:cNvCxnSpPr>
            <a:cxnSpLocks/>
            <a:stCxn id="2" idx="3"/>
            <a:endCxn id="10" idx="1"/>
          </p:cNvCxnSpPr>
          <p:nvPr/>
        </p:nvCxnSpPr>
        <p:spPr>
          <a:xfrm>
            <a:off x="7321723" y="2443901"/>
            <a:ext cx="1251568" cy="1028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4FED3207-BB04-493A-9620-EF0A5B705129}"/>
              </a:ext>
            </a:extLst>
          </p:cNvPr>
          <p:cNvCxnSpPr>
            <a:cxnSpLocks/>
            <a:stCxn id="2" idx="3"/>
            <a:endCxn id="8" idx="1"/>
          </p:cNvCxnSpPr>
          <p:nvPr/>
        </p:nvCxnSpPr>
        <p:spPr>
          <a:xfrm>
            <a:off x="7321723" y="2443901"/>
            <a:ext cx="1244722" cy="72557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B716AC19-6A6F-4141-B395-4E3004AAC492}"/>
              </a:ext>
            </a:extLst>
          </p:cNvPr>
          <p:cNvCxnSpPr>
            <a:cxnSpLocks/>
            <a:stCxn id="2" idx="3"/>
            <a:endCxn id="9" idx="1"/>
          </p:cNvCxnSpPr>
          <p:nvPr/>
        </p:nvCxnSpPr>
        <p:spPr>
          <a:xfrm>
            <a:off x="7321723" y="2443901"/>
            <a:ext cx="1255387" cy="1348317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2963C244-561B-4517-ACC6-60B1A5377168}"/>
              </a:ext>
            </a:extLst>
          </p:cNvPr>
          <p:cNvCxnSpPr>
            <a:cxnSpLocks/>
          </p:cNvCxnSpPr>
          <p:nvPr/>
        </p:nvCxnSpPr>
        <p:spPr>
          <a:xfrm>
            <a:off x="9124441" y="397553"/>
            <a:ext cx="648072" cy="2503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3E25BD75-D4A4-488C-9DFF-D443615C2E7E}"/>
              </a:ext>
            </a:extLst>
          </p:cNvPr>
          <p:cNvSpPr/>
          <p:nvPr/>
        </p:nvSpPr>
        <p:spPr>
          <a:xfrm>
            <a:off x="9745466" y="304399"/>
            <a:ext cx="23166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00" dirty="0">
                <a:latin typeface="Arial" pitchFamily="34" charset="0"/>
                <a:cs typeface="Arial" pitchFamily="34" charset="0"/>
              </a:rPr>
              <a:t>Use in and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before</a:t>
            </a:r>
            <a:r>
              <a:rPr lang="de-DE" sz="1600" dirty="0">
                <a:latin typeface="Arial" pitchFamily="34" charset="0"/>
                <a:cs typeface="Arial" pitchFamily="34" charset="0"/>
              </a:rPr>
              <a:t> 2020</a:t>
            </a:r>
            <a:endParaRPr lang="en-US" sz="160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10F75A21-4988-41CB-BD29-71E352FB2097}"/>
              </a:ext>
            </a:extLst>
          </p:cNvPr>
          <p:cNvCxnSpPr>
            <a:cxnSpLocks/>
          </p:cNvCxnSpPr>
          <p:nvPr/>
        </p:nvCxnSpPr>
        <p:spPr>
          <a:xfrm>
            <a:off x="9124441" y="848757"/>
            <a:ext cx="648072" cy="250397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hteck 37">
            <a:extLst>
              <a:ext uri="{FF2B5EF4-FFF2-40B4-BE49-F238E27FC236}">
                <a16:creationId xmlns:a16="http://schemas.microsoft.com/office/drawing/2014/main" id="{120B9353-B059-49A8-839D-4C07B9A49755}"/>
              </a:ext>
            </a:extLst>
          </p:cNvPr>
          <p:cNvSpPr/>
          <p:nvPr/>
        </p:nvSpPr>
        <p:spPr>
          <a:xfrm>
            <a:off x="10051833" y="847939"/>
            <a:ext cx="17892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00" dirty="0">
                <a:latin typeface="Arial" pitchFamily="34" charset="0"/>
                <a:cs typeface="Arial" pitchFamily="34" charset="0"/>
              </a:rPr>
              <a:t>Use </a:t>
            </a:r>
            <a:r>
              <a:rPr lang="de-DE" sz="1600" dirty="0" err="1">
                <a:latin typeface="Arial" pitchFamily="34" charset="0"/>
                <a:cs typeface="Arial" pitchFamily="34" charset="0"/>
              </a:rPr>
              <a:t>likely</a:t>
            </a:r>
            <a:r>
              <a:rPr lang="de-DE" sz="1600" dirty="0">
                <a:latin typeface="Arial" pitchFamily="34" charset="0"/>
                <a:cs typeface="Arial" pitchFamily="34" charset="0"/>
              </a:rPr>
              <a:t> in 2021</a:t>
            </a:r>
            <a:endParaRPr lang="en-US" sz="16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797A6AE5-B634-4B9E-9C2B-A9879B008322}"/>
              </a:ext>
            </a:extLst>
          </p:cNvPr>
          <p:cNvSpPr/>
          <p:nvPr/>
        </p:nvSpPr>
        <p:spPr>
          <a:xfrm>
            <a:off x="7669992" y="4613012"/>
            <a:ext cx="1255387" cy="469987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Manuel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7968A240-3D91-4F6C-9162-5CA8A801BB18}"/>
              </a:ext>
            </a:extLst>
          </p:cNvPr>
          <p:cNvSpPr/>
          <p:nvPr/>
        </p:nvSpPr>
        <p:spPr>
          <a:xfrm>
            <a:off x="9177343" y="4613012"/>
            <a:ext cx="1255387" cy="469987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Kien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8CF9F623-9098-4AB9-8A4E-69B50A373DAB}"/>
              </a:ext>
            </a:extLst>
          </p:cNvPr>
          <p:cNvSpPr/>
          <p:nvPr/>
        </p:nvSpPr>
        <p:spPr>
          <a:xfrm>
            <a:off x="10681901" y="4615125"/>
            <a:ext cx="1255387" cy="469987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Shima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09B86367-4ADD-4E2A-85D6-DB4274DEE5C2}"/>
              </a:ext>
            </a:extLst>
          </p:cNvPr>
          <p:cNvSpPr/>
          <p:nvPr/>
        </p:nvSpPr>
        <p:spPr>
          <a:xfrm>
            <a:off x="7669992" y="5345253"/>
            <a:ext cx="1308289" cy="469987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Felix?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1092F194-A1A8-4365-916D-EB1917E77639}"/>
              </a:ext>
            </a:extLst>
          </p:cNvPr>
          <p:cNvSpPr/>
          <p:nvPr/>
        </p:nvSpPr>
        <p:spPr>
          <a:xfrm>
            <a:off x="9259866" y="5237869"/>
            <a:ext cx="1422035" cy="577371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..and all 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others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E93B4B7D-5EB5-41BA-96BB-A04BE99674D0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7321723" y="3969854"/>
            <a:ext cx="955502" cy="5354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hteck 54">
            <a:extLst>
              <a:ext uri="{FF2B5EF4-FFF2-40B4-BE49-F238E27FC236}">
                <a16:creationId xmlns:a16="http://schemas.microsoft.com/office/drawing/2014/main" id="{DDF9C8CD-6EB5-4639-80F2-FDA09C3ED59B}"/>
              </a:ext>
            </a:extLst>
          </p:cNvPr>
          <p:cNvSpPr/>
          <p:nvPr/>
        </p:nvSpPr>
        <p:spPr>
          <a:xfrm>
            <a:off x="7609758" y="4505325"/>
            <a:ext cx="4452368" cy="150550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080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15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Development </a:t>
            </a:r>
            <a:r>
              <a:rPr lang="de-DE" dirty="0" err="1"/>
              <a:t>timeline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0F292B1-5B6B-4159-B281-8EDD28D1E93F}"/>
              </a:ext>
            </a:extLst>
          </p:cNvPr>
          <p:cNvSpPr/>
          <p:nvPr/>
        </p:nvSpPr>
        <p:spPr>
          <a:xfrm>
            <a:off x="624979" y="1629594"/>
            <a:ext cx="1944216" cy="379003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Alpha 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release</a:t>
            </a:r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0.8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Q4 2021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042F587-9F85-4B61-A4E4-493B298B222C}"/>
              </a:ext>
            </a:extLst>
          </p:cNvPr>
          <p:cNvSpPr/>
          <p:nvPr/>
        </p:nvSpPr>
        <p:spPr>
          <a:xfrm>
            <a:off x="2929235" y="1626965"/>
            <a:ext cx="2160240" cy="379003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Alpha post-release</a:t>
            </a:r>
          </a:p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0.8.5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March 2020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4BFCF9E-1E00-4B23-8411-9B85E3D0864A}"/>
              </a:ext>
            </a:extLst>
          </p:cNvPr>
          <p:cNvSpPr/>
          <p:nvPr/>
        </p:nvSpPr>
        <p:spPr>
          <a:xfrm>
            <a:off x="5409182" y="1626965"/>
            <a:ext cx="2160240" cy="379003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Beta 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release</a:t>
            </a:r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0.9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Summer 2021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5351051-84B9-46C7-A6F2-D5AFEE2EF618}"/>
              </a:ext>
            </a:extLst>
          </p:cNvPr>
          <p:cNvSpPr/>
          <p:nvPr/>
        </p:nvSpPr>
        <p:spPr>
          <a:xfrm>
            <a:off x="9121923" y="1634221"/>
            <a:ext cx="2736304" cy="379003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Full</a:t>
            </a:r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release</a:t>
            </a:r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1.0.0</a:t>
            </a:r>
          </a:p>
          <a:p>
            <a:pPr algn="ctr"/>
            <a:endParaRPr lang="de-DE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Q1 2022?</a:t>
            </a:r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3BA7527A-A2A4-45C1-BF21-2D8182873C7D}"/>
              </a:ext>
            </a:extLst>
          </p:cNvPr>
          <p:cNvSpPr/>
          <p:nvPr/>
        </p:nvSpPr>
        <p:spPr>
          <a:xfrm>
            <a:off x="8103196" y="3245128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latin typeface="Arial" pitchFamily="34" charset="0"/>
                <a:cs typeface="Arial" pitchFamily="34" charset="0"/>
              </a:rPr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345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hteck 57">
            <a:extLst>
              <a:ext uri="{FF2B5EF4-FFF2-40B4-BE49-F238E27FC236}">
                <a16:creationId xmlns:a16="http://schemas.microsoft.com/office/drawing/2014/main" id="{1E5AFF1E-0398-4BDA-9D0E-51D62C0BFBE3}"/>
              </a:ext>
            </a:extLst>
          </p:cNvPr>
          <p:cNvSpPr/>
          <p:nvPr/>
        </p:nvSpPr>
        <p:spPr>
          <a:xfrm>
            <a:off x="7825777" y="1989634"/>
            <a:ext cx="19442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Step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4: </a:t>
            </a:r>
          </a:p>
          <a:p>
            <a:pPr algn="ctr"/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Charging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flexibility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estimation</a:t>
            </a:r>
            <a:endParaRPr lang="en-US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85999" y="648000"/>
            <a:ext cx="11221200" cy="738000"/>
          </a:xfrm>
        </p:spPr>
        <p:txBody>
          <a:bodyPr/>
          <a:lstStyle/>
          <a:p>
            <a:r>
              <a:rPr lang="en-GB" dirty="0"/>
              <a:t>Step-by-step procedure in analysing the </a:t>
            </a:r>
            <a:r>
              <a:rPr lang="en-GB" dirty="0" err="1"/>
              <a:t>MiD</a:t>
            </a:r>
            <a:r>
              <a:rPr lang="en-GB" dirty="0"/>
              <a:t> dataset and estimating BEV fleet electric load flexibility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/>
              <a:t>16</a:t>
            </a:fld>
            <a:endParaRPr lang="en-GB" noProof="0" dirty="0"/>
          </a:p>
        </p:txBody>
      </p:sp>
      <p:sp>
        <p:nvSpPr>
          <p:cNvPr id="34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26DD5617-F4A9-4677-B9F1-D6A646FC1622}"/>
              </a:ext>
            </a:extLst>
          </p:cNvPr>
          <p:cNvCxnSpPr/>
          <p:nvPr/>
        </p:nvCxnSpPr>
        <p:spPr>
          <a:xfrm>
            <a:off x="2065139" y="1989634"/>
            <a:ext cx="0" cy="1296144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672BB970-0E28-4D2E-97D4-1E751BC0226A}"/>
              </a:ext>
            </a:extLst>
          </p:cNvPr>
          <p:cNvCxnSpPr/>
          <p:nvPr/>
        </p:nvCxnSpPr>
        <p:spPr>
          <a:xfrm>
            <a:off x="3937347" y="1989634"/>
            <a:ext cx="0" cy="1296144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>
            <a:extLst>
              <a:ext uri="{FF2B5EF4-FFF2-40B4-BE49-F238E27FC236}">
                <a16:creationId xmlns:a16="http://schemas.microsoft.com/office/drawing/2014/main" id="{612FAE90-8DD1-4512-A7D3-13ABF021C3B1}"/>
              </a:ext>
            </a:extLst>
          </p:cNvPr>
          <p:cNvCxnSpPr/>
          <p:nvPr/>
        </p:nvCxnSpPr>
        <p:spPr>
          <a:xfrm>
            <a:off x="5881563" y="1989634"/>
            <a:ext cx="0" cy="1296144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9B0ADA8E-F1F4-4C2D-AE1C-D2B211703CCB}"/>
              </a:ext>
            </a:extLst>
          </p:cNvPr>
          <p:cNvCxnSpPr>
            <a:cxnSpLocks/>
          </p:cNvCxnSpPr>
          <p:nvPr/>
        </p:nvCxnSpPr>
        <p:spPr>
          <a:xfrm flipH="1">
            <a:off x="7824336" y="1989634"/>
            <a:ext cx="4322" cy="4032448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7AFF019C-AD73-42D0-8EE0-C1E298CD8815}"/>
              </a:ext>
            </a:extLst>
          </p:cNvPr>
          <p:cNvCxnSpPr/>
          <p:nvPr/>
        </p:nvCxnSpPr>
        <p:spPr>
          <a:xfrm>
            <a:off x="9769992" y="1989634"/>
            <a:ext cx="0" cy="1296144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80C1C4A5-A052-4637-A4BB-C3B718DE3452}"/>
              </a:ext>
            </a:extLst>
          </p:cNvPr>
          <p:cNvSpPr/>
          <p:nvPr/>
        </p:nvSpPr>
        <p:spPr>
          <a:xfrm>
            <a:off x="609014" y="2453040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MiD</a:t>
            </a:r>
            <a:r>
              <a:rPr lang="de-DE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data</a:t>
            </a:r>
            <a:endParaRPr lang="en-US" dirty="0"/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B61F1227-F86D-4004-93D3-06891AB0C0D3}"/>
              </a:ext>
            </a:extLst>
          </p:cNvPr>
          <p:cNvSpPr/>
          <p:nvPr/>
        </p:nvSpPr>
        <p:spPr>
          <a:xfrm>
            <a:off x="2281165" y="1989634"/>
            <a:ext cx="14401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Step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1: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Parsing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Filtering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trip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diary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creation</a:t>
            </a:r>
            <a:endParaRPr lang="en-US" dirty="0"/>
          </a:p>
        </p:txBody>
      </p:sp>
      <p:sp>
        <p:nvSpPr>
          <p:cNvPr id="52" name="Rechteck 51">
            <a:extLst>
              <a:ext uri="{FF2B5EF4-FFF2-40B4-BE49-F238E27FC236}">
                <a16:creationId xmlns:a16="http://schemas.microsoft.com/office/drawing/2014/main" id="{8FA12AAB-3089-4808-851E-CA5AB36F6524}"/>
              </a:ext>
            </a:extLst>
          </p:cNvPr>
          <p:cNvSpPr/>
          <p:nvPr/>
        </p:nvSpPr>
        <p:spPr>
          <a:xfrm>
            <a:off x="2209155" y="4052987"/>
            <a:ext cx="1584175" cy="4481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1400" b="1" dirty="0" err="1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driveProfiles</a:t>
            </a:r>
            <a:endParaRPr lang="de-DE" sz="1400" b="1" dirty="0">
              <a:solidFill>
                <a:srgbClr val="FFC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A1B45CE0-67FD-444A-A21F-5A8163CF6DB4}"/>
              </a:ext>
            </a:extLst>
          </p:cNvPr>
          <p:cNvSpPr/>
          <p:nvPr/>
        </p:nvSpPr>
        <p:spPr>
          <a:xfrm>
            <a:off x="2209152" y="4726516"/>
            <a:ext cx="1584176" cy="4481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1400" b="1" dirty="0" err="1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purposeProfiles</a:t>
            </a:r>
            <a:endParaRPr lang="de-DE" sz="1400" b="1" dirty="0">
              <a:solidFill>
                <a:srgbClr val="FFC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130DE9C1-82C0-4E52-A4E5-25B62DD0AC26}"/>
              </a:ext>
            </a:extLst>
          </p:cNvPr>
          <p:cNvSpPr/>
          <p:nvPr/>
        </p:nvSpPr>
        <p:spPr>
          <a:xfrm>
            <a:off x="3937347" y="1989634"/>
            <a:ext cx="19442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Step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2: Infrastructure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assumptions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plug-in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behavior</a:t>
            </a:r>
            <a:endParaRPr lang="en-US" dirty="0"/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F2CC59FB-AE79-4053-8CA2-98B2B666D9D1}"/>
              </a:ext>
            </a:extLst>
          </p:cNvPr>
          <p:cNvSpPr/>
          <p:nvPr/>
        </p:nvSpPr>
        <p:spPr>
          <a:xfrm>
            <a:off x="5880121" y="2637706"/>
            <a:ext cx="19442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Step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3: Evaluation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of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drive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plug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profiles</a:t>
            </a:r>
            <a:endParaRPr lang="en-US" dirty="0"/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9931DF6D-1970-42DD-B708-525433E00930}"/>
              </a:ext>
            </a:extLst>
          </p:cNvPr>
          <p:cNvSpPr/>
          <p:nvPr/>
        </p:nvSpPr>
        <p:spPr>
          <a:xfrm>
            <a:off x="4117366" y="5446018"/>
            <a:ext cx="1584175" cy="4481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1400" b="1" dirty="0" err="1">
                <a:solidFill>
                  <a:srgbClr val="FFC000"/>
                </a:solidFill>
                <a:latin typeface="Arial" pitchFamily="34" charset="0"/>
                <a:cs typeface="Arial" pitchFamily="34" charset="0"/>
              </a:rPr>
              <a:t>plugProfiles</a:t>
            </a:r>
            <a:endParaRPr lang="de-DE" sz="1400" b="1" dirty="0">
              <a:solidFill>
                <a:srgbClr val="FFC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7108598-C829-44F1-9557-BD120BBA0D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917" y="3933850"/>
            <a:ext cx="2185419" cy="109612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D5843B6-8BE1-4177-894C-BC9CD109A26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7001" y="2482373"/>
            <a:ext cx="1383489" cy="103329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3C3E176-0EFD-487B-997D-DCE863EDD58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302" y="3573924"/>
            <a:ext cx="1383489" cy="10332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0A9D991-330D-4C7E-9CF0-A582D3870BA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918" y="1386000"/>
            <a:ext cx="1383487" cy="1033292"/>
          </a:xfrm>
          <a:prstGeom prst="rect">
            <a:avLst/>
          </a:prstGeom>
        </p:spPr>
      </p:pic>
      <p:cxnSp>
        <p:nvCxnSpPr>
          <p:cNvPr id="15" name="Verbinder: gewinkelt 14">
            <a:extLst>
              <a:ext uri="{FF2B5EF4-FFF2-40B4-BE49-F238E27FC236}">
                <a16:creationId xmlns:a16="http://schemas.microsoft.com/office/drawing/2014/main" id="{61263064-BB94-4CF3-8ED8-435462922FAE}"/>
              </a:ext>
            </a:extLst>
          </p:cNvPr>
          <p:cNvCxnSpPr>
            <a:stCxn id="54" idx="2"/>
            <a:endCxn id="57" idx="1"/>
          </p:cNvCxnSpPr>
          <p:nvPr/>
        </p:nvCxnSpPr>
        <p:spPr>
          <a:xfrm rot="16200000" flipH="1">
            <a:off x="3311579" y="4864286"/>
            <a:ext cx="495448" cy="1116126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A6F8ABD4-64F3-4BCD-81B7-6098F12C3D38}"/>
              </a:ext>
            </a:extLst>
          </p:cNvPr>
          <p:cNvCxnSpPr>
            <a:stCxn id="57" idx="3"/>
          </p:cNvCxnSpPr>
          <p:nvPr/>
        </p:nvCxnSpPr>
        <p:spPr>
          <a:xfrm flipV="1">
            <a:off x="5701541" y="5670072"/>
            <a:ext cx="2052230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C1669E46-1B4A-4CE3-9BB5-2E1D027F4353}"/>
              </a:ext>
            </a:extLst>
          </p:cNvPr>
          <p:cNvCxnSpPr>
            <a:cxnSpLocks/>
          </p:cNvCxnSpPr>
          <p:nvPr/>
        </p:nvCxnSpPr>
        <p:spPr>
          <a:xfrm>
            <a:off x="3800995" y="4277042"/>
            <a:ext cx="3952776" cy="409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hteck 24">
            <a:extLst>
              <a:ext uri="{FF2B5EF4-FFF2-40B4-BE49-F238E27FC236}">
                <a16:creationId xmlns:a16="http://schemas.microsoft.com/office/drawing/2014/main" id="{90296C4E-9090-4E1C-810B-2FACA9409C00}"/>
              </a:ext>
            </a:extLst>
          </p:cNvPr>
          <p:cNvSpPr/>
          <p:nvPr/>
        </p:nvSpPr>
        <p:spPr>
          <a:xfrm>
            <a:off x="8181445" y="5696324"/>
            <a:ext cx="1584175" cy="4481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sz="1400" b="1" dirty="0" err="1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Assumptions</a:t>
            </a:r>
            <a:endParaRPr lang="de-DE" sz="1400" b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5A0B8643-E4CA-4227-A6FE-869914A05CCE}"/>
              </a:ext>
            </a:extLst>
          </p:cNvPr>
          <p:cNvSpPr/>
          <p:nvPr/>
        </p:nvSpPr>
        <p:spPr>
          <a:xfrm>
            <a:off x="8133859" y="4761581"/>
            <a:ext cx="3522293" cy="156966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de-DE" sz="2400" b="1" dirty="0" err="1">
                <a:solidFill>
                  <a:srgbClr val="333333"/>
                </a:solidFill>
                <a:latin typeface="Frutiger 45 Light" panose="020B0303030504020204" pitchFamily="34" charset="0"/>
              </a:rPr>
              <a:t>Improvement</a:t>
            </a:r>
            <a:r>
              <a:rPr lang="de-DE" sz="2400" b="1" dirty="0">
                <a:solidFill>
                  <a:srgbClr val="333333"/>
                </a:solidFill>
                <a:latin typeface="Frutiger 45 Light" panose="020B0303030504020204" pitchFamily="34" charset="0"/>
              </a:rPr>
              <a:t> potential</a:t>
            </a:r>
          </a:p>
          <a:p>
            <a:r>
              <a:rPr lang="de-DE" sz="2400" b="1" dirty="0" err="1">
                <a:solidFill>
                  <a:srgbClr val="333333"/>
                </a:solidFill>
                <a:latin typeface="Frutiger 45 Light" panose="020B0303030504020204" pitchFamily="34" charset="0"/>
              </a:rPr>
              <a:t>Automatic</a:t>
            </a:r>
            <a:r>
              <a:rPr lang="de-DE" sz="2400" b="1" dirty="0">
                <a:solidFill>
                  <a:srgbClr val="333333"/>
                </a:solidFill>
                <a:latin typeface="Frutiger 45 Light" panose="020B0303030504020204" pitchFamily="34" charset="0"/>
              </a:rPr>
              <a:t> variable </a:t>
            </a:r>
            <a:r>
              <a:rPr lang="de-DE" sz="2400" b="1" dirty="0" err="1">
                <a:solidFill>
                  <a:srgbClr val="333333"/>
                </a:solidFill>
                <a:latin typeface="Frutiger 45 Light" panose="020B0303030504020204" pitchFamily="34" charset="0"/>
              </a:rPr>
              <a:t>filtering</a:t>
            </a:r>
            <a:r>
              <a:rPr lang="de-DE" sz="2400" b="1" dirty="0">
                <a:solidFill>
                  <a:srgbClr val="333333"/>
                </a:solidFill>
                <a:latin typeface="Frutiger 45 Light" panose="020B0303030504020204" pitchFamily="34" charset="0"/>
              </a:rPr>
              <a:t> (e.g. </a:t>
            </a:r>
            <a:r>
              <a:rPr lang="de-DE" sz="2400" b="1" dirty="0" err="1">
                <a:solidFill>
                  <a:srgbClr val="333333"/>
                </a:solidFill>
                <a:latin typeface="Frutiger 45 Light" panose="020B0303030504020204" pitchFamily="34" charset="0"/>
              </a:rPr>
              <a:t>socio-economics</a:t>
            </a:r>
            <a:r>
              <a:rPr lang="de-DE" sz="2400" b="1" dirty="0">
                <a:solidFill>
                  <a:srgbClr val="333333"/>
                </a:solidFill>
                <a:latin typeface="Frutiger 45 Light" panose="020B0303030504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21929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55" grpId="0"/>
      <p:bldP spid="56" grpId="0"/>
      <p:bldP spid="57" grpId="0" animBg="1"/>
      <p:bldP spid="25" grpId="0" animBg="1"/>
      <p:bldP spid="2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rallelogramm 34"/>
          <p:cNvSpPr/>
          <p:nvPr/>
        </p:nvSpPr>
        <p:spPr>
          <a:xfrm>
            <a:off x="7033691" y="2882117"/>
            <a:ext cx="3358120" cy="2160240"/>
          </a:xfrm>
          <a:prstGeom prst="parallelogram">
            <a:avLst>
              <a:gd name="adj" fmla="val 0"/>
            </a:avLst>
          </a:prstGeom>
          <a:solidFill>
            <a:srgbClr val="00B0F0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Consumption</a:t>
            </a:r>
            <a:endParaRPr lang="de-DE" dirty="0">
              <a:solidFill>
                <a:schemeClr val="tx1"/>
              </a:solidFill>
              <a:latin typeface="Frutiger 45 Light" panose="020B0303030504020204" pitchFamily="34" charset="0"/>
              <a:cs typeface="Arial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Grid </a:t>
            </a:r>
            <a:r>
              <a:rPr lang="de-DE" dirty="0" err="1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connection</a:t>
            </a:r>
            <a:endParaRPr lang="de-DE" dirty="0">
              <a:solidFill>
                <a:schemeClr val="tx1"/>
              </a:solidFill>
              <a:latin typeface="Frutiger 45 Light" panose="020B0303030504020204" pitchFamily="34" charset="0"/>
              <a:cs typeface="Arial" pitchFamily="34" charset="0"/>
            </a:endParaRPr>
          </a:p>
          <a:p>
            <a:pPr algn="ctr"/>
            <a:r>
              <a:rPr lang="de-DE" dirty="0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SOC Max </a:t>
            </a:r>
          </a:p>
          <a:p>
            <a:pPr algn="ctr"/>
            <a:r>
              <a:rPr lang="de-DE" dirty="0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SOC Min</a:t>
            </a:r>
            <a:endParaRPr lang="en-US" dirty="0">
              <a:solidFill>
                <a:schemeClr val="tx1"/>
              </a:solidFill>
              <a:latin typeface="Frutiger 45 Light" panose="020B0303030504020204" pitchFamily="34" charset="0"/>
              <a:cs typeface="Arial" pitchFamily="34" charset="0"/>
            </a:endParaRPr>
          </a:p>
        </p:txBody>
      </p:sp>
      <p:sp>
        <p:nvSpPr>
          <p:cNvPr id="36" name="Parallelogramm 35"/>
          <p:cNvSpPr/>
          <p:nvPr/>
        </p:nvSpPr>
        <p:spPr>
          <a:xfrm>
            <a:off x="4130495" y="2882117"/>
            <a:ext cx="2638040" cy="2160240"/>
          </a:xfrm>
          <a:prstGeom prst="parallelogram">
            <a:avLst>
              <a:gd name="adj" fmla="val 0"/>
            </a:avLst>
          </a:prstGeom>
          <a:solidFill>
            <a:schemeClr val="accent6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Uncontrolled</a:t>
            </a:r>
            <a:r>
              <a:rPr lang="de-DE" dirty="0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 </a:t>
            </a:r>
            <a:r>
              <a:rPr lang="de-DE" dirty="0" err="1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charging</a:t>
            </a:r>
            <a:endParaRPr lang="en-US" dirty="0">
              <a:solidFill>
                <a:schemeClr val="tx1"/>
              </a:solidFill>
              <a:latin typeface="Frutiger 45 Light" panose="020B0303030504020204" pitchFamily="34" charset="0"/>
              <a:cs typeface="Arial" pitchFamily="34" charset="0"/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&gt; Niklas Wulff  •  Openmod Workshop Aarhus &gt; 2019/05/24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>
                <a:defRPr/>
              </a:pPr>
              <a:t>17</a:t>
            </a:fld>
            <a:endParaRPr lang="en-GB" noProof="0" dirty="0"/>
          </a:p>
        </p:txBody>
      </p:sp>
      <p:sp>
        <p:nvSpPr>
          <p:cNvPr id="21" name="Parallelogramm 20"/>
          <p:cNvSpPr/>
          <p:nvPr/>
        </p:nvSpPr>
        <p:spPr>
          <a:xfrm>
            <a:off x="398904" y="3724266"/>
            <a:ext cx="2262190" cy="475942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 err="1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Battery</a:t>
            </a:r>
            <a:endParaRPr lang="en-US" dirty="0">
              <a:solidFill>
                <a:schemeClr val="tx1"/>
              </a:solidFill>
              <a:latin typeface="Frutiger 45 Light" panose="020B0303030504020204" pitchFamily="34" charset="0"/>
              <a:cs typeface="Arial" pitchFamily="34" charset="0"/>
            </a:endParaRPr>
          </a:p>
        </p:txBody>
      </p:sp>
      <p:sp>
        <p:nvSpPr>
          <p:cNvPr id="193" name="Titel 7">
            <a:extLst>
              <a:ext uri="{FF2B5EF4-FFF2-40B4-BE49-F238E27FC236}">
                <a16:creationId xmlns:a16="http://schemas.microsoft.com/office/drawing/2014/main" id="{8A60A71A-B29A-4AF3-B58C-140094558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999" y="648000"/>
            <a:ext cx="11221200" cy="738000"/>
          </a:xfrm>
        </p:spPr>
        <p:txBody>
          <a:bodyPr/>
          <a:lstStyle/>
          <a:p>
            <a:r>
              <a:rPr lang="en-GB" dirty="0"/>
              <a:t>Vehicle Energy in Python (</a:t>
            </a:r>
            <a:r>
              <a:rPr lang="en-GB" dirty="0" err="1"/>
              <a:t>VencoPy</a:t>
            </a:r>
            <a:r>
              <a:rPr lang="en-GB" dirty="0"/>
              <a:t>) – resulting profiles</a:t>
            </a:r>
          </a:p>
        </p:txBody>
      </p:sp>
      <p:sp>
        <p:nvSpPr>
          <p:cNvPr id="26" name="Parallelogramm 25">
            <a:extLst>
              <a:ext uri="{FF2B5EF4-FFF2-40B4-BE49-F238E27FC236}">
                <a16:creationId xmlns:a16="http://schemas.microsoft.com/office/drawing/2014/main" id="{65DD6CFA-6796-4800-B7C8-CC0E531EB4AE}"/>
              </a:ext>
            </a:extLst>
          </p:cNvPr>
          <p:cNvSpPr/>
          <p:nvPr/>
        </p:nvSpPr>
        <p:spPr>
          <a:xfrm>
            <a:off x="398904" y="2146530"/>
            <a:ext cx="2262190" cy="475942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Grid</a:t>
            </a:r>
            <a:endParaRPr lang="en-US" dirty="0">
              <a:solidFill>
                <a:schemeClr val="tx1"/>
              </a:solidFill>
              <a:latin typeface="Frutiger 45 Light" panose="020B0303030504020204" pitchFamily="34" charset="0"/>
              <a:cs typeface="Arial" pitchFamily="34" charset="0"/>
            </a:endParaRPr>
          </a:p>
        </p:txBody>
      </p:sp>
      <p:sp>
        <p:nvSpPr>
          <p:cNvPr id="28" name="Parallelogramm 27">
            <a:extLst>
              <a:ext uri="{FF2B5EF4-FFF2-40B4-BE49-F238E27FC236}">
                <a16:creationId xmlns:a16="http://schemas.microsoft.com/office/drawing/2014/main" id="{9C3AC2B8-A6E9-4E96-87FD-A33B1B0FFCB7}"/>
              </a:ext>
            </a:extLst>
          </p:cNvPr>
          <p:cNvSpPr/>
          <p:nvPr/>
        </p:nvSpPr>
        <p:spPr>
          <a:xfrm>
            <a:off x="398904" y="5302002"/>
            <a:ext cx="2262190" cy="475942"/>
          </a:xfrm>
          <a:prstGeom prst="parallelogram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  <a:latin typeface="Frutiger 45 Light" panose="020B0303030504020204" pitchFamily="34" charset="0"/>
                <a:cs typeface="Arial" pitchFamily="34" charset="0"/>
              </a:rPr>
              <a:t>Demand</a:t>
            </a:r>
            <a:endParaRPr lang="en-US" dirty="0">
              <a:solidFill>
                <a:schemeClr val="tx1"/>
              </a:solidFill>
              <a:latin typeface="Frutiger 45 Light" panose="020B0303030504020204" pitchFamily="34" charset="0"/>
              <a:cs typeface="Arial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C7E2AB9-EE33-40B9-9B35-4EBF71ECF1DC}"/>
              </a:ext>
            </a:extLst>
          </p:cNvPr>
          <p:cNvSpPr/>
          <p:nvPr/>
        </p:nvSpPr>
        <p:spPr>
          <a:xfrm>
            <a:off x="6961683" y="2478858"/>
            <a:ext cx="2142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dirty="0" err="1">
                <a:latin typeface="Frutiger 45 Light" panose="020B0303030504020204" pitchFamily="34" charset="0"/>
                <a:cs typeface="Arial" pitchFamily="34" charset="0"/>
              </a:rPr>
              <a:t>Controlled</a:t>
            </a:r>
            <a:r>
              <a:rPr lang="de-DE" dirty="0">
                <a:latin typeface="Frutiger 45 Light" panose="020B0303030504020204" pitchFamily="34" charset="0"/>
                <a:cs typeface="Arial" pitchFamily="34" charset="0"/>
              </a:rPr>
              <a:t> </a:t>
            </a:r>
            <a:r>
              <a:rPr lang="de-DE" dirty="0" err="1">
                <a:latin typeface="Frutiger 45 Light" panose="020B0303030504020204" pitchFamily="34" charset="0"/>
                <a:cs typeface="Arial" pitchFamily="34" charset="0"/>
              </a:rPr>
              <a:t>charging</a:t>
            </a:r>
            <a:endParaRPr lang="en-US" dirty="0">
              <a:latin typeface="Frutiger 45 Light" panose="020B0303030504020204" pitchFamily="34" charset="0"/>
              <a:cs typeface="Arial" pitchFamily="34" charset="0"/>
            </a:endParaRPr>
          </a:p>
        </p:txBody>
      </p:sp>
      <p:sp>
        <p:nvSpPr>
          <p:cNvPr id="29" name="Pfeil nach rechts 28">
            <a:extLst>
              <a:ext uri="{FF2B5EF4-FFF2-40B4-BE49-F238E27FC236}">
                <a16:creationId xmlns:a16="http://schemas.microsoft.com/office/drawing/2014/main" id="{948664EA-D328-4F31-9AD7-7E043B6B4457}"/>
              </a:ext>
            </a:extLst>
          </p:cNvPr>
          <p:cNvSpPr/>
          <p:nvPr/>
        </p:nvSpPr>
        <p:spPr>
          <a:xfrm rot="5400000">
            <a:off x="1078182" y="2480864"/>
            <a:ext cx="903632" cy="1385011"/>
          </a:xfrm>
          <a:prstGeom prst="rightArrow">
            <a:avLst/>
          </a:prstGeom>
          <a:solidFill>
            <a:schemeClr val="accent6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endParaRPr lang="de-DE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0" name="Pfeil nach rechts 28">
            <a:extLst>
              <a:ext uri="{FF2B5EF4-FFF2-40B4-BE49-F238E27FC236}">
                <a16:creationId xmlns:a16="http://schemas.microsoft.com/office/drawing/2014/main" id="{207139CC-19C2-4405-A8FF-7C37FF4A7E4A}"/>
              </a:ext>
            </a:extLst>
          </p:cNvPr>
          <p:cNvSpPr/>
          <p:nvPr/>
        </p:nvSpPr>
        <p:spPr>
          <a:xfrm rot="5400000">
            <a:off x="1339672" y="2537348"/>
            <a:ext cx="903632" cy="1385011"/>
          </a:xfrm>
          <a:prstGeom prst="rightArrow">
            <a:avLst/>
          </a:prstGeom>
          <a:solidFill>
            <a:srgbClr val="00B0F0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endParaRPr lang="de-DE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Pfeil nach rechts 28">
            <a:extLst>
              <a:ext uri="{FF2B5EF4-FFF2-40B4-BE49-F238E27FC236}">
                <a16:creationId xmlns:a16="http://schemas.microsoft.com/office/drawing/2014/main" id="{C4DF88A4-59B2-458D-B6FB-0F64593D23D1}"/>
              </a:ext>
            </a:extLst>
          </p:cNvPr>
          <p:cNvSpPr/>
          <p:nvPr/>
        </p:nvSpPr>
        <p:spPr>
          <a:xfrm rot="5400000">
            <a:off x="1113688" y="4058599"/>
            <a:ext cx="903632" cy="1385011"/>
          </a:xfrm>
          <a:prstGeom prst="rightArrow">
            <a:avLst/>
          </a:prstGeom>
          <a:solidFill>
            <a:srgbClr val="00B0F0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endParaRPr lang="de-DE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03B7548-0F8E-4748-981C-0A95DB49039C}"/>
              </a:ext>
            </a:extLst>
          </p:cNvPr>
          <p:cNvSpPr/>
          <p:nvPr/>
        </p:nvSpPr>
        <p:spPr>
          <a:xfrm>
            <a:off x="2567309" y="3639071"/>
            <a:ext cx="12980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00B0F0"/>
                </a:solidFill>
                <a:latin typeface="Frutiger 45 Light" panose="020B0303030504020204" pitchFamily="34" charset="0"/>
                <a:cs typeface="Arial" pitchFamily="34" charset="0"/>
              </a:rPr>
              <a:t>SOC Max </a:t>
            </a:r>
          </a:p>
          <a:p>
            <a:pPr algn="ctr"/>
            <a:r>
              <a:rPr lang="de-DE" b="1" dirty="0">
                <a:solidFill>
                  <a:srgbClr val="00B0F0"/>
                </a:solidFill>
                <a:latin typeface="Frutiger 45 Light" panose="020B0303030504020204" pitchFamily="34" charset="0"/>
                <a:cs typeface="Arial" pitchFamily="34" charset="0"/>
              </a:rPr>
              <a:t>SOC Min</a:t>
            </a:r>
            <a:endParaRPr lang="en-US" b="1" dirty="0">
              <a:solidFill>
                <a:srgbClr val="00B0F0"/>
              </a:solidFill>
              <a:latin typeface="Frutiger 45 Light" panose="020B0303030504020204" pitchFamily="34" charset="0"/>
              <a:cs typeface="Arial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428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41"/>
    </mc:Choice>
    <mc:Fallback xmlns="">
      <p:transition spd="slow" advTm="53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uiExpand="1" build="p" animBg="1"/>
      <p:bldP spid="36" grpId="0" animBg="1"/>
      <p:bldP spid="6" grpId="0"/>
      <p:bldP spid="29" grpId="0" animBg="1"/>
      <p:bldP spid="30" grpId="0" animBg="1"/>
      <p:bldP spid="31" grpId="0" animBg="1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85999" y="648000"/>
            <a:ext cx="11221200" cy="738000"/>
          </a:xfrm>
        </p:spPr>
        <p:txBody>
          <a:bodyPr/>
          <a:lstStyle/>
          <a:p>
            <a:r>
              <a:rPr lang="en-GB" dirty="0"/>
              <a:t>Comparing consumption and uncontrolled charging on the background of the data bases MiD2008 vs. MiD2017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/>
              <a:t>18</a:t>
            </a:fld>
            <a:endParaRPr lang="en-GB" noProof="0" dirty="0"/>
          </a:p>
        </p:txBody>
      </p:sp>
      <p:sp>
        <p:nvSpPr>
          <p:cNvPr id="34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93D4A4A-842A-4A9F-A370-F26DE39E57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07" y="1494862"/>
            <a:ext cx="5852172" cy="437084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77BE9974-C4E5-46B8-8B47-7C59ED431F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2079" y="1494862"/>
            <a:ext cx="5852172" cy="437084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989FA94B-B907-4C6C-A4DC-AB95D018EC2F}"/>
              </a:ext>
            </a:extLst>
          </p:cNvPr>
          <p:cNvSpPr/>
          <p:nvPr/>
        </p:nvSpPr>
        <p:spPr>
          <a:xfrm>
            <a:off x="1459208" y="5802859"/>
            <a:ext cx="9649072" cy="97439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Electricity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demand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for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driving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less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concentrated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,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uncontrolled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charging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slightly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higher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but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peaks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at same time (19:00)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90079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573"/>
    </mc:Choice>
    <mc:Fallback xmlns="">
      <p:transition spd="slow" advTm="50573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85999" y="648000"/>
            <a:ext cx="11221200" cy="738000"/>
          </a:xfrm>
        </p:spPr>
        <p:txBody>
          <a:bodyPr/>
          <a:lstStyle/>
          <a:p>
            <a:r>
              <a:rPr lang="en-GB" dirty="0"/>
              <a:t>State-of-charge comparison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/>
              <a:t>19</a:t>
            </a:fld>
            <a:endParaRPr lang="en-GB" noProof="0" dirty="0"/>
          </a:p>
        </p:txBody>
      </p:sp>
      <p:sp>
        <p:nvSpPr>
          <p:cNvPr id="34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E169BD76-250D-42A9-8D45-15EC0857E5AC}"/>
              </a:ext>
            </a:extLst>
          </p:cNvPr>
          <p:cNvSpPr/>
          <p:nvPr/>
        </p:nvSpPr>
        <p:spPr>
          <a:xfrm>
            <a:off x="3361283" y="1206075"/>
            <a:ext cx="1953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Frutiger 45 Light" panose="020B0303030504020204" pitchFamily="34" charset="0"/>
              </a:rPr>
              <a:t>MiD08</a:t>
            </a:r>
            <a:endParaRPr lang="en-US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A5E9ED30-9481-4F43-800E-C56E1098F9A5}"/>
              </a:ext>
            </a:extLst>
          </p:cNvPr>
          <p:cNvSpPr/>
          <p:nvPr/>
        </p:nvSpPr>
        <p:spPr>
          <a:xfrm>
            <a:off x="8961582" y="1236241"/>
            <a:ext cx="1953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Frutiger 45 Light" panose="020B0303030504020204" pitchFamily="34" charset="0"/>
              </a:rPr>
              <a:t>MiD17</a:t>
            </a: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46EE2B5-E9BD-4EB7-BBCC-93B6896254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27" y="1489146"/>
            <a:ext cx="5852172" cy="437084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80E66A2-6F9D-4D52-8F41-04E5310919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797" y="1538915"/>
            <a:ext cx="5852172" cy="43708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9033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76"/>
    </mc:Choice>
    <mc:Fallback xmlns="">
      <p:transition spd="slow" advTm="3937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Modeling</a:t>
            </a:r>
            <a:r>
              <a:rPr lang="en-GB" dirty="0"/>
              <a:t> pipeline </a:t>
            </a:r>
            <a:r>
              <a:rPr lang="en-GB" dirty="0">
                <a:solidFill>
                  <a:srgbClr val="00B050"/>
                </a:solidFill>
              </a:rPr>
              <a:t>and structure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/>
              <a:t>2</a:t>
            </a:fld>
            <a:endParaRPr lang="en-GB" noProof="0" dirty="0"/>
          </a:p>
        </p:txBody>
      </p:sp>
      <p:sp>
        <p:nvSpPr>
          <p:cNvPr id="92" name="Rechteck 91"/>
          <p:cNvSpPr/>
          <p:nvPr/>
        </p:nvSpPr>
        <p:spPr>
          <a:xfrm>
            <a:off x="727763" y="3200048"/>
            <a:ext cx="1553400" cy="733802"/>
          </a:xfrm>
          <a:prstGeom prst="rect">
            <a:avLst/>
          </a:prstGeom>
          <a:solidFill>
            <a:srgbClr val="00B05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Mobility</a:t>
            </a:r>
            <a:r>
              <a:rPr lang="de-DE" sz="2000" b="1" dirty="0">
                <a:solidFill>
                  <a:schemeClr val="tx1"/>
                </a:solidFill>
                <a:latin typeface="Calibri Light" panose="020F030202020403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surveys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120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4CF25FA-288E-4387-9586-5E0CF6A21B21}"/>
              </a:ext>
            </a:extLst>
          </p:cNvPr>
          <p:cNvSpPr/>
          <p:nvPr/>
        </p:nvSpPr>
        <p:spPr>
          <a:xfrm>
            <a:off x="727763" y="2349674"/>
            <a:ext cx="1553400" cy="733802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Fleets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A3EC9534-35E5-48AB-9A5E-A1A2B696E43F}"/>
              </a:ext>
            </a:extLst>
          </p:cNvPr>
          <p:cNvSpPr/>
          <p:nvPr/>
        </p:nvSpPr>
        <p:spPr>
          <a:xfrm>
            <a:off x="727763" y="4050422"/>
            <a:ext cx="1553400" cy="733802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Technical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Assumptions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1E905264-CDC3-40BE-B8E2-4C416DC74087}"/>
              </a:ext>
            </a:extLst>
          </p:cNvPr>
          <p:cNvSpPr/>
          <p:nvPr/>
        </p:nvSpPr>
        <p:spPr>
          <a:xfrm>
            <a:off x="4585419" y="2349674"/>
            <a:ext cx="2304256" cy="243455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Electric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vehicle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fleet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flexibility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0A15F7CD-3D0B-4200-8292-826DBFA30C68}"/>
              </a:ext>
            </a:extLst>
          </p:cNvPr>
          <p:cNvSpPr/>
          <p:nvPr/>
        </p:nvSpPr>
        <p:spPr>
          <a:xfrm>
            <a:off x="9211207" y="2349674"/>
            <a:ext cx="2304256" cy="243455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Energy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system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investment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and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operation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77E9C816-2A9A-4319-8809-9125E1A4A521}"/>
              </a:ext>
            </a:extLst>
          </p:cNvPr>
          <p:cNvCxnSpPr>
            <a:stCxn id="32" idx="3"/>
            <a:endCxn id="34" idx="1"/>
          </p:cNvCxnSpPr>
          <p:nvPr/>
        </p:nvCxnSpPr>
        <p:spPr>
          <a:xfrm>
            <a:off x="2281163" y="2716575"/>
            <a:ext cx="2304256" cy="8503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5407ED46-8A3E-4B18-9E3C-7CC2D69AF5C7}"/>
              </a:ext>
            </a:extLst>
          </p:cNvPr>
          <p:cNvCxnSpPr>
            <a:cxnSpLocks/>
            <a:stCxn id="92" idx="3"/>
            <a:endCxn id="34" idx="1"/>
          </p:cNvCxnSpPr>
          <p:nvPr/>
        </p:nvCxnSpPr>
        <p:spPr>
          <a:xfrm>
            <a:off x="2281163" y="3566949"/>
            <a:ext cx="230425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D46B80CE-45AB-495D-A4B5-2EBC9F70CE58}"/>
              </a:ext>
            </a:extLst>
          </p:cNvPr>
          <p:cNvCxnSpPr>
            <a:cxnSpLocks/>
            <a:stCxn id="33" idx="3"/>
            <a:endCxn id="34" idx="1"/>
          </p:cNvCxnSpPr>
          <p:nvPr/>
        </p:nvCxnSpPr>
        <p:spPr>
          <a:xfrm flipV="1">
            <a:off x="2281163" y="3566949"/>
            <a:ext cx="2304256" cy="8503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08A97159-9486-4923-8786-C062A7D349C4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>
            <a:off x="6889675" y="3566949"/>
            <a:ext cx="232153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rapezoid 2">
            <a:extLst>
              <a:ext uri="{FF2B5EF4-FFF2-40B4-BE49-F238E27FC236}">
                <a16:creationId xmlns:a16="http://schemas.microsoft.com/office/drawing/2014/main" id="{D8B141BF-03D6-482D-AE26-5D84C924278F}"/>
              </a:ext>
            </a:extLst>
          </p:cNvPr>
          <p:cNvSpPr/>
          <p:nvPr/>
        </p:nvSpPr>
        <p:spPr>
          <a:xfrm rot="16200000">
            <a:off x="2175673" y="299963"/>
            <a:ext cx="3168352" cy="6547693"/>
          </a:xfrm>
          <a:prstGeom prst="trapezoid">
            <a:avLst>
              <a:gd name="adj" fmla="val 35973"/>
            </a:avLst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9515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85999" y="648000"/>
            <a:ext cx="11221200" cy="738000"/>
          </a:xfrm>
        </p:spPr>
        <p:txBody>
          <a:bodyPr/>
          <a:lstStyle/>
          <a:p>
            <a:r>
              <a:rPr lang="en-GB" dirty="0"/>
              <a:t>Conceptual ideas for validation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/>
              <a:t>20</a:t>
            </a:fld>
            <a:endParaRPr lang="en-GB" noProof="0" dirty="0"/>
          </a:p>
        </p:txBody>
      </p:sp>
      <p:sp>
        <p:nvSpPr>
          <p:cNvPr id="34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A2D17A9F-67CF-4C79-8948-B638A0A46A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7976" y="1386000"/>
            <a:ext cx="10362139" cy="4077538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de-DE" sz="2000" dirty="0">
                <a:latin typeface="Frutiger 45 Light" panose="020B0303030504020204" pitchFamily="34" charset="0"/>
              </a:rPr>
              <a:t>Mobility </a:t>
            </a:r>
            <a:r>
              <a:rPr lang="de-DE" sz="2000" dirty="0" err="1">
                <a:latin typeface="Frutiger 45 Light" panose="020B0303030504020204" pitchFamily="34" charset="0"/>
              </a:rPr>
              <a:t>patterns</a:t>
            </a:r>
            <a:r>
              <a:rPr lang="de-DE" sz="2000" dirty="0">
                <a:latin typeface="Frutiger 45 Light" panose="020B0303030504020204" pitchFamily="34" charset="0"/>
              </a:rPr>
              <a:t>: </a:t>
            </a:r>
            <a:r>
              <a:rPr lang="de-DE" sz="2000" dirty="0" err="1">
                <a:latin typeface="Frutiger 45 Light" panose="020B0303030504020204" pitchFamily="34" charset="0"/>
              </a:rPr>
              <a:t>Comparison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of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aggregate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values</a:t>
            </a:r>
            <a:r>
              <a:rPr lang="de-DE" sz="2000" dirty="0">
                <a:latin typeface="Frutiger 45 Light" panose="020B0303030504020204" pitchFamily="34" charset="0"/>
              </a:rPr>
              <a:t> (</a:t>
            </a:r>
            <a:r>
              <a:rPr lang="de-DE" sz="2000" dirty="0" err="1">
                <a:latin typeface="Frutiger 45 Light" panose="020B0303030504020204" pitchFamily="34" charset="0"/>
              </a:rPr>
              <a:t>MiD-based</a:t>
            </a:r>
            <a:r>
              <a:rPr lang="de-DE" sz="2000" dirty="0">
                <a:latin typeface="Frutiger 45 Light" panose="020B0303030504020204" pitchFamily="34" charset="0"/>
              </a:rPr>
              <a:t> vs. EV </a:t>
            </a:r>
            <a:r>
              <a:rPr lang="de-DE" sz="2000" dirty="0" err="1">
                <a:latin typeface="Frutiger 45 Light" panose="020B0303030504020204" pitchFamily="34" charset="0"/>
              </a:rPr>
              <a:t>mobility</a:t>
            </a:r>
            <a:r>
              <a:rPr lang="de-DE" sz="2000" dirty="0">
                <a:latin typeface="Frutiger 45 Light" panose="020B0303030504020204" pitchFamily="34" charset="0"/>
              </a:rPr>
              <a:t>)</a:t>
            </a:r>
          </a:p>
          <a:p>
            <a:pPr lvl="1">
              <a:spcAft>
                <a:spcPts val="600"/>
              </a:spcAft>
            </a:pPr>
            <a:r>
              <a:rPr lang="de-DE" sz="1600" dirty="0">
                <a:latin typeface="Frutiger 45 Light" panose="020B0303030504020204" pitchFamily="34" charset="0"/>
              </a:rPr>
              <a:t>Trips / </a:t>
            </a:r>
            <a:r>
              <a:rPr lang="de-DE" sz="1600" dirty="0" err="1">
                <a:latin typeface="Frutiger 45 Light" panose="020B0303030504020204" pitchFamily="34" charset="0"/>
              </a:rPr>
              <a:t>day</a:t>
            </a:r>
            <a:endParaRPr lang="de-DE" sz="1600" dirty="0">
              <a:latin typeface="Frutiger 45 Light" panose="020B0303030504020204" pitchFamily="34" charset="0"/>
            </a:endParaRPr>
          </a:p>
          <a:p>
            <a:pPr lvl="1">
              <a:spcAft>
                <a:spcPts val="600"/>
              </a:spcAft>
            </a:pPr>
            <a:r>
              <a:rPr lang="de-DE" sz="1600" dirty="0" err="1">
                <a:latin typeface="Frutiger 45 Light" panose="020B0303030504020204" pitchFamily="34" charset="0"/>
              </a:rPr>
              <a:t>Distance</a:t>
            </a:r>
            <a:r>
              <a:rPr lang="de-DE" sz="1600" dirty="0">
                <a:latin typeface="Frutiger 45 Light" panose="020B0303030504020204" pitchFamily="34" charset="0"/>
              </a:rPr>
              <a:t> / </a:t>
            </a:r>
            <a:r>
              <a:rPr lang="de-DE" sz="1600" dirty="0" err="1">
                <a:latin typeface="Frutiger 45 Light" panose="020B0303030504020204" pitchFamily="34" charset="0"/>
              </a:rPr>
              <a:t>day</a:t>
            </a:r>
            <a:endParaRPr lang="de-DE" sz="1600" dirty="0">
              <a:latin typeface="Frutiger 45 Light" panose="020B0303030504020204" pitchFamily="34" charset="0"/>
            </a:endParaRPr>
          </a:p>
          <a:p>
            <a:pPr>
              <a:spcAft>
                <a:spcPts val="600"/>
              </a:spcAft>
            </a:pPr>
            <a:r>
              <a:rPr lang="de-DE" sz="2000" dirty="0">
                <a:latin typeface="Frutiger 45 Light" panose="020B0303030504020204" pitchFamily="34" charset="0"/>
              </a:rPr>
              <a:t>EV </a:t>
            </a:r>
            <a:r>
              <a:rPr lang="de-DE" sz="2000" dirty="0" err="1">
                <a:latin typeface="Frutiger 45 Light" panose="020B0303030504020204" pitchFamily="34" charset="0"/>
              </a:rPr>
              <a:t>flexibility</a:t>
            </a:r>
            <a:r>
              <a:rPr lang="de-DE" sz="2000" dirty="0">
                <a:latin typeface="Frutiger 45 Light" panose="020B0303030504020204" pitchFamily="34" charset="0"/>
              </a:rPr>
              <a:t>: </a:t>
            </a:r>
            <a:r>
              <a:rPr lang="de-DE" sz="2000" dirty="0" err="1">
                <a:latin typeface="Frutiger 45 Light" panose="020B0303030504020204" pitchFamily="34" charset="0"/>
              </a:rPr>
              <a:t>Comparison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of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aggregate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values</a:t>
            </a:r>
            <a:r>
              <a:rPr lang="de-DE" sz="2000" dirty="0">
                <a:latin typeface="Frutiger 45 Light" panose="020B0303030504020204" pitchFamily="34" charset="0"/>
              </a:rPr>
              <a:t> (</a:t>
            </a:r>
            <a:r>
              <a:rPr lang="de-DE" sz="2000" dirty="0" err="1">
                <a:latin typeface="Frutiger 45 Light" panose="020B0303030504020204" pitchFamily="34" charset="0"/>
              </a:rPr>
              <a:t>VencoPy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results</a:t>
            </a:r>
            <a:r>
              <a:rPr lang="de-DE" sz="2000" dirty="0">
                <a:latin typeface="Frutiger 45 Light" panose="020B0303030504020204" pitchFamily="34" charset="0"/>
              </a:rPr>
              <a:t> vs. EV </a:t>
            </a:r>
            <a:r>
              <a:rPr lang="de-DE" sz="2000" dirty="0" err="1">
                <a:latin typeface="Frutiger 45 Light" panose="020B0303030504020204" pitchFamily="34" charset="0"/>
              </a:rPr>
              <a:t>pilot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data</a:t>
            </a:r>
            <a:r>
              <a:rPr lang="de-DE" sz="2000" dirty="0">
                <a:latin typeface="Frutiger 45 Light" panose="020B0303030504020204" pitchFamily="34" charset="0"/>
              </a:rPr>
              <a:t>)</a:t>
            </a:r>
          </a:p>
          <a:p>
            <a:pPr lvl="1">
              <a:spcAft>
                <a:spcPts val="600"/>
              </a:spcAft>
            </a:pP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Grid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connection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 and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plug-in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assumptions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: Average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daily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grid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connection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,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minimum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 and maximum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charging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capacity</a:t>
            </a:r>
            <a:endParaRPr lang="de-DE" sz="1600" dirty="0">
              <a:solidFill>
                <a:srgbClr val="00B050"/>
              </a:solidFill>
              <a:latin typeface="Frutiger 45 Light" panose="020B0303030504020204" pitchFamily="34" charset="0"/>
            </a:endParaRPr>
          </a:p>
          <a:p>
            <a:pPr lvl="1">
              <a:spcAft>
                <a:spcPts val="600"/>
              </a:spcAft>
            </a:pPr>
            <a:r>
              <a:rPr lang="de-DE" sz="1600" dirty="0">
                <a:solidFill>
                  <a:schemeClr val="accent6"/>
                </a:solidFill>
                <a:latin typeface="Frutiger 45 Light" panose="020B0303030504020204" pitchFamily="34" charset="0"/>
              </a:rPr>
              <a:t>Electric </a:t>
            </a:r>
            <a:r>
              <a:rPr lang="de-DE" sz="1600" dirty="0" err="1">
                <a:solidFill>
                  <a:schemeClr val="accent6"/>
                </a:solidFill>
                <a:latin typeface="Frutiger 45 Light" panose="020B0303030504020204" pitchFamily="34" charset="0"/>
              </a:rPr>
              <a:t>consumption</a:t>
            </a:r>
            <a:r>
              <a:rPr lang="de-DE" sz="1600" dirty="0">
                <a:solidFill>
                  <a:schemeClr val="accent6"/>
                </a:solidFill>
                <a:latin typeface="Frutiger 45 Light" panose="020B0303030504020204" pitchFamily="34" charset="0"/>
              </a:rPr>
              <a:t>: Overall </a:t>
            </a:r>
            <a:r>
              <a:rPr lang="de-DE" sz="1600" dirty="0" err="1">
                <a:solidFill>
                  <a:schemeClr val="accent6"/>
                </a:solidFill>
                <a:latin typeface="Frutiger 45 Light" panose="020B0303030504020204" pitchFamily="34" charset="0"/>
              </a:rPr>
              <a:t>daily</a:t>
            </a:r>
            <a:r>
              <a:rPr lang="de-DE" sz="1600" dirty="0">
                <a:solidFill>
                  <a:schemeClr val="accent6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chemeClr val="accent6"/>
                </a:solidFill>
                <a:latin typeface="Frutiger 45 Light" panose="020B0303030504020204" pitchFamily="34" charset="0"/>
              </a:rPr>
              <a:t>or</a:t>
            </a:r>
            <a:r>
              <a:rPr lang="de-DE" sz="1600" dirty="0">
                <a:solidFill>
                  <a:schemeClr val="accent6"/>
                </a:solidFill>
                <a:latin typeface="Frutiger 45 Light" panose="020B0303030504020204" pitchFamily="34" charset="0"/>
              </a:rPr>
              <a:t> annual </a:t>
            </a:r>
            <a:r>
              <a:rPr lang="de-DE" sz="1600" dirty="0" err="1">
                <a:solidFill>
                  <a:schemeClr val="accent6"/>
                </a:solidFill>
                <a:latin typeface="Frutiger 45 Light" panose="020B0303030504020204" pitchFamily="34" charset="0"/>
              </a:rPr>
              <a:t>consumption</a:t>
            </a:r>
            <a:r>
              <a:rPr lang="de-DE" sz="1600" dirty="0">
                <a:solidFill>
                  <a:schemeClr val="accent6"/>
                </a:solidFill>
                <a:latin typeface="Frutiger 45 Light" panose="020B0303030504020204" pitchFamily="34" charset="0"/>
              </a:rPr>
              <a:t> via </a:t>
            </a:r>
            <a:r>
              <a:rPr lang="de-DE" sz="1600" dirty="0" err="1">
                <a:solidFill>
                  <a:schemeClr val="accent6"/>
                </a:solidFill>
                <a:latin typeface="Frutiger 45 Light" panose="020B0303030504020204" pitchFamily="34" charset="0"/>
              </a:rPr>
              <a:t>charging</a:t>
            </a:r>
            <a:r>
              <a:rPr lang="de-DE" sz="1600" dirty="0">
                <a:solidFill>
                  <a:schemeClr val="accent6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chemeClr val="accent6"/>
                </a:solidFill>
                <a:latin typeface="Frutiger 45 Light" panose="020B0303030504020204" pitchFamily="34" charset="0"/>
              </a:rPr>
              <a:t>energy</a:t>
            </a:r>
            <a:endParaRPr lang="de-DE" sz="1600" dirty="0">
              <a:solidFill>
                <a:schemeClr val="accent6"/>
              </a:solidFill>
              <a:latin typeface="Frutiger 45 Light" panose="020B0303030504020204" pitchFamily="34" charset="0"/>
            </a:endParaRPr>
          </a:p>
          <a:p>
            <a:pPr lvl="1">
              <a:spcAft>
                <a:spcPts val="600"/>
              </a:spcAft>
            </a:pP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Uncontrolled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charging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: Average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daily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charging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,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minimum</a:t>
            </a:r>
            <a:r>
              <a:rPr lang="de-DE" sz="1600" dirty="0">
                <a:solidFill>
                  <a:srgbClr val="00B050"/>
                </a:solidFill>
                <a:latin typeface="Frutiger 45 Light" panose="020B0303030504020204" pitchFamily="34" charset="0"/>
              </a:rPr>
              <a:t> and maximum </a:t>
            </a:r>
            <a:r>
              <a:rPr lang="de-DE" sz="1600" dirty="0" err="1">
                <a:solidFill>
                  <a:srgbClr val="00B050"/>
                </a:solidFill>
                <a:latin typeface="Frutiger 45 Light" panose="020B0303030504020204" pitchFamily="34" charset="0"/>
              </a:rPr>
              <a:t>charging</a:t>
            </a:r>
            <a:endParaRPr lang="de-DE" sz="1600" dirty="0">
              <a:solidFill>
                <a:srgbClr val="00B050"/>
              </a:solidFill>
              <a:latin typeface="Frutiger 45 Light" panose="020B0303030504020204" pitchFamily="34" charset="0"/>
            </a:endParaRPr>
          </a:p>
          <a:p>
            <a:pPr lvl="1">
              <a:spcAft>
                <a:spcPts val="600"/>
              </a:spcAft>
            </a:pP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State-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of</a:t>
            </a: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-charge 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profiles</a:t>
            </a: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: Proof 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that</a:t>
            </a: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demand</a:t>
            </a: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can</a:t>
            </a: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be</a:t>
            </a: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fulfilled</a:t>
            </a: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by</a:t>
            </a: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both</a:t>
            </a:r>
            <a:r>
              <a:rPr lang="de-DE" sz="1600" dirty="0">
                <a:solidFill>
                  <a:srgbClr val="FF0000"/>
                </a:solidFill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solidFill>
                  <a:srgbClr val="FF0000"/>
                </a:solidFill>
                <a:latin typeface="Frutiger 45 Light" panose="020B0303030504020204" pitchFamily="34" charset="0"/>
              </a:rPr>
              <a:t>curves</a:t>
            </a:r>
            <a:endParaRPr lang="de-DE" sz="1600" dirty="0">
              <a:solidFill>
                <a:srgbClr val="FF0000"/>
              </a:solidFill>
              <a:latin typeface="Frutiger 45 Light" panose="020B0303030504020204" pitchFamily="34" charset="0"/>
            </a:endParaRPr>
          </a:p>
          <a:p>
            <a:pPr>
              <a:spcAft>
                <a:spcPts val="600"/>
              </a:spcAft>
            </a:pPr>
            <a:r>
              <a:rPr lang="de-DE" sz="2000" dirty="0">
                <a:latin typeface="Frutiger 45 Light" panose="020B0303030504020204" pitchFamily="34" charset="0"/>
              </a:rPr>
              <a:t>EV </a:t>
            </a:r>
            <a:r>
              <a:rPr lang="de-DE" sz="2000" dirty="0" err="1">
                <a:latin typeface="Frutiger 45 Light" panose="020B0303030504020204" pitchFamily="34" charset="0"/>
              </a:rPr>
              <a:t>flexibility</a:t>
            </a:r>
            <a:r>
              <a:rPr lang="de-DE" sz="2000" dirty="0">
                <a:latin typeface="Frutiger 45 Light" panose="020B0303030504020204" pitchFamily="34" charset="0"/>
              </a:rPr>
              <a:t>: </a:t>
            </a:r>
            <a:r>
              <a:rPr lang="de-DE" sz="2000" dirty="0" err="1">
                <a:latin typeface="Frutiger 45 Light" panose="020B0303030504020204" pitchFamily="34" charset="0"/>
              </a:rPr>
              <a:t>Comparison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of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profiles</a:t>
            </a:r>
            <a:r>
              <a:rPr lang="de-DE" sz="2000" dirty="0">
                <a:latin typeface="Frutiger 45 Light" panose="020B0303030504020204" pitchFamily="34" charset="0"/>
              </a:rPr>
              <a:t> (</a:t>
            </a:r>
            <a:r>
              <a:rPr lang="de-DE" sz="2000" dirty="0" err="1">
                <a:latin typeface="Frutiger 45 Light" panose="020B0303030504020204" pitchFamily="34" charset="0"/>
              </a:rPr>
              <a:t>VencoPy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results</a:t>
            </a:r>
            <a:r>
              <a:rPr lang="de-DE" sz="2000" dirty="0">
                <a:latin typeface="Frutiger 45 Light" panose="020B0303030504020204" pitchFamily="34" charset="0"/>
              </a:rPr>
              <a:t> vs. EV </a:t>
            </a:r>
            <a:r>
              <a:rPr lang="de-DE" sz="2000" dirty="0" err="1">
                <a:latin typeface="Frutiger 45 Light" panose="020B0303030504020204" pitchFamily="34" charset="0"/>
              </a:rPr>
              <a:t>pilot</a:t>
            </a:r>
            <a:r>
              <a:rPr lang="de-DE" sz="2000" dirty="0">
                <a:latin typeface="Frutiger 45 Light" panose="020B0303030504020204" pitchFamily="34" charset="0"/>
              </a:rPr>
              <a:t> </a:t>
            </a:r>
            <a:r>
              <a:rPr lang="de-DE" sz="2000" dirty="0" err="1">
                <a:latin typeface="Frutiger 45 Light" panose="020B0303030504020204" pitchFamily="34" charset="0"/>
              </a:rPr>
              <a:t>data</a:t>
            </a:r>
            <a:r>
              <a:rPr lang="de-DE" sz="2000" dirty="0">
                <a:latin typeface="Frutiger 45 Light" panose="020B0303030504020204" pitchFamily="34" charset="0"/>
              </a:rPr>
              <a:t>)</a:t>
            </a:r>
          </a:p>
          <a:p>
            <a:pPr lvl="1">
              <a:spcAft>
                <a:spcPts val="600"/>
              </a:spcAft>
            </a:pPr>
            <a:r>
              <a:rPr lang="de-DE" sz="1600" dirty="0">
                <a:latin typeface="Frutiger 45 Light" panose="020B0303030504020204" pitchFamily="34" charset="0"/>
              </a:rPr>
              <a:t>Grid </a:t>
            </a:r>
            <a:r>
              <a:rPr lang="de-DE" sz="1600" dirty="0" err="1">
                <a:latin typeface="Frutiger 45 Light" panose="020B0303030504020204" pitchFamily="34" charset="0"/>
              </a:rPr>
              <a:t>connection</a:t>
            </a:r>
            <a:r>
              <a:rPr lang="de-DE" sz="1600" dirty="0">
                <a:latin typeface="Frutiger 45 Light" panose="020B0303030504020204" pitchFamily="34" charset="0"/>
              </a:rPr>
              <a:t> </a:t>
            </a:r>
          </a:p>
          <a:p>
            <a:pPr lvl="1">
              <a:spcAft>
                <a:spcPts val="600"/>
              </a:spcAft>
            </a:pPr>
            <a:r>
              <a:rPr lang="de-DE" sz="1600" dirty="0" err="1">
                <a:latin typeface="Frutiger 45 Light" panose="020B0303030504020204" pitchFamily="34" charset="0"/>
              </a:rPr>
              <a:t>Uncontrolled</a:t>
            </a:r>
            <a:r>
              <a:rPr lang="de-DE" sz="1600" dirty="0"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latin typeface="Frutiger 45 Light" panose="020B0303030504020204" pitchFamily="34" charset="0"/>
              </a:rPr>
              <a:t>charging</a:t>
            </a:r>
            <a:endParaRPr lang="de-DE" sz="1600" dirty="0">
              <a:latin typeface="Frutiger 45 Light" panose="020B0303030504020204" pitchFamily="34" charset="0"/>
            </a:endParaRPr>
          </a:p>
          <a:p>
            <a:pPr>
              <a:spcAft>
                <a:spcPts val="600"/>
              </a:spcAft>
            </a:pPr>
            <a:endParaRPr lang="de-DE" sz="1600" dirty="0">
              <a:solidFill>
                <a:srgbClr val="FF0000"/>
              </a:solidFill>
              <a:latin typeface="Frutiger 45 Light" panose="020B0303030504020204" pitchFamily="34" charset="0"/>
            </a:endParaRPr>
          </a:p>
          <a:p>
            <a:pPr lvl="1">
              <a:spcAft>
                <a:spcPts val="600"/>
              </a:spcAft>
            </a:pPr>
            <a:endParaRPr lang="de-DE" sz="2000" dirty="0">
              <a:latin typeface="Frutiger 45 Light" panose="020B0303030504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134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07"/>
    </mc:Choice>
    <mc:Fallback xmlns="">
      <p:transition spd="slow" advTm="49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DLR.de  •  Folie </a:t>
            </a:r>
            <a:fld id="{A5AC3FBE-A647-41C9-A8C3-4435ED4FC895}" type="slidenum">
              <a:rPr lang="de-DE" smtClean="0"/>
              <a:pPr>
                <a:defRPr/>
              </a:pPr>
              <a:t>21</a:t>
            </a:fld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485999" y="521872"/>
            <a:ext cx="11221200" cy="738000"/>
          </a:xfrm>
        </p:spPr>
        <p:txBody>
          <a:bodyPr/>
          <a:lstStyle/>
          <a:p>
            <a:r>
              <a:rPr lang="de-DE" dirty="0" err="1"/>
              <a:t>Structure</a:t>
            </a:r>
            <a:endParaRPr lang="de-DE" dirty="0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476C590E-4A1A-4023-B55A-0440FA3D0690}"/>
              </a:ext>
            </a:extLst>
          </p:cNvPr>
          <p:cNvSpPr/>
          <p:nvPr/>
        </p:nvSpPr>
        <p:spPr>
          <a:xfrm>
            <a:off x="841003" y="1989634"/>
            <a:ext cx="3528392" cy="266429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Class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vencopy</a:t>
            </a:r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 = </a:t>
            </a:r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vencopy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()</a:t>
            </a:r>
          </a:p>
          <a:p>
            <a:endParaRPr lang="de-DE" sz="2000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Vp.parse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()</a:t>
            </a:r>
          </a:p>
          <a:p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Vp.composeDiary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()</a:t>
            </a:r>
          </a:p>
          <a:p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Vp.connectGrid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()</a:t>
            </a:r>
          </a:p>
          <a:p>
            <a:r>
              <a:rPr lang="de-DE" sz="2000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Vp.estimateFlexibility</a:t>
            </a:r>
            <a:r>
              <a:rPr lang="de-DE" sz="2000" dirty="0">
                <a:solidFill>
                  <a:schemeClr val="tx1"/>
                </a:solidFill>
                <a:latin typeface="Frutiger 45 Light" panose="020B0303030504020204" pitchFamily="34" charset="0"/>
              </a:rPr>
              <a:t>()</a:t>
            </a: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E5612718-892F-4ABD-98A0-09FA842DD436}"/>
              </a:ext>
            </a:extLst>
          </p:cNvPr>
          <p:cNvSpPr/>
          <p:nvPr/>
        </p:nvSpPr>
        <p:spPr>
          <a:xfrm>
            <a:off x="5441131" y="774272"/>
            <a:ext cx="3240360" cy="266429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Class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vpParse</a:t>
            </a:r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vpP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=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vpParse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(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linkToMiD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,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parseCfg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)</a:t>
            </a:r>
          </a:p>
          <a:p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vpP.parse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()</a:t>
            </a: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37592456-D0DE-42F5-B0D9-46D05054EC78}"/>
              </a:ext>
            </a:extLst>
          </p:cNvPr>
          <p:cNvSpPr/>
          <p:nvPr/>
        </p:nvSpPr>
        <p:spPr>
          <a:xfrm>
            <a:off x="485999" y="1318485"/>
            <a:ext cx="1133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latin typeface="Frutiger 45 Light" panose="020B0303030504020204" pitchFamily="34" charset="0"/>
              </a:rPr>
              <a:t>Option 1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6C90DC9-2545-4232-88D3-BBA69A694809}"/>
              </a:ext>
            </a:extLst>
          </p:cNvPr>
          <p:cNvSpPr/>
          <p:nvPr/>
        </p:nvSpPr>
        <p:spPr>
          <a:xfrm>
            <a:off x="6368099" y="126002"/>
            <a:ext cx="11336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latin typeface="Frutiger 45 Light" panose="020B0303030504020204" pitchFamily="34" charset="0"/>
              </a:rPr>
              <a:t>Option 2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64C23477-E6D5-4A5B-AE02-A96D172A679E}"/>
              </a:ext>
            </a:extLst>
          </p:cNvPr>
          <p:cNvSpPr/>
          <p:nvPr/>
        </p:nvSpPr>
        <p:spPr>
          <a:xfrm>
            <a:off x="8833891" y="774272"/>
            <a:ext cx="3240360" cy="266429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Class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vpDiary</a:t>
            </a:r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vpD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=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vpDiary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(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vpP.data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,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tripConfig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)</a:t>
            </a: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0F26E589-17AB-4E96-8468-368EA8F0732D}"/>
              </a:ext>
            </a:extLst>
          </p:cNvPr>
          <p:cNvSpPr/>
          <p:nvPr/>
        </p:nvSpPr>
        <p:spPr>
          <a:xfrm>
            <a:off x="5441131" y="3555795"/>
            <a:ext cx="3240360" cy="266429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Class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vpGrid</a:t>
            </a:r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v</a:t>
            </a:r>
            <a:r>
              <a:rPr lang="en-US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pG</a:t>
            </a:r>
            <a:r>
              <a:rPr lang="en-US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= </a:t>
            </a:r>
            <a:r>
              <a:rPr lang="en-US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vpGrid</a:t>
            </a:r>
            <a:r>
              <a:rPr lang="en-US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(</a:t>
            </a:r>
            <a:r>
              <a:rPr lang="en-US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vpP.data</a:t>
            </a:r>
            <a:r>
              <a:rPr lang="en-US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, </a:t>
            </a:r>
            <a:r>
              <a:rPr lang="en-US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gridConfig</a:t>
            </a:r>
            <a:r>
              <a:rPr lang="en-US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)</a:t>
            </a: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359AB600-055E-43B5-BE83-A888A3CF9B2C}"/>
              </a:ext>
            </a:extLst>
          </p:cNvPr>
          <p:cNvSpPr/>
          <p:nvPr/>
        </p:nvSpPr>
        <p:spPr>
          <a:xfrm>
            <a:off x="8833891" y="3555795"/>
            <a:ext cx="3240360" cy="266429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0" rtlCol="0" anchor="t"/>
          <a:lstStyle/>
          <a:p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Class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vpFlexEstimator</a:t>
            </a:r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de-DE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vpF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=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vpFlexEstimator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(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vpD.data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,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vpG.data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,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flexConfig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)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  <a:p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905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Motivation – findings from literature (power sector)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6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</a:t>
            </a:r>
          </a:p>
        </p:txBody>
      </p:sp>
      <p:cxnSp>
        <p:nvCxnSpPr>
          <p:cNvPr id="14" name="Gerade Verbindung 13"/>
          <p:cNvCxnSpPr/>
          <p:nvPr/>
        </p:nvCxnSpPr>
        <p:spPr>
          <a:xfrm>
            <a:off x="6097587" y="1485578"/>
            <a:ext cx="0" cy="4248472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>
          <a:xfrm>
            <a:off x="696987" y="3717826"/>
            <a:ext cx="10729192" cy="0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399554" y="3219216"/>
            <a:ext cx="26609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400" dirty="0">
                <a:latin typeface="Calibri Light" panose="020F0302020204030204" pitchFamily="34" charset="0"/>
              </a:rPr>
              <a:t>Technology </a:t>
            </a:r>
            <a:r>
              <a:rPr lang="de-DE" sz="2400" dirty="0" err="1">
                <a:latin typeface="Calibri Light" panose="020F0302020204030204" pitchFamily="34" charset="0"/>
              </a:rPr>
              <a:t>capacity</a:t>
            </a:r>
            <a:endParaRPr lang="en-US" sz="2400" dirty="0">
              <a:latin typeface="Calibri Light" panose="020F0302020204030204" pitchFamily="34" charset="0"/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6121049" y="3235035"/>
            <a:ext cx="16455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dirty="0" err="1">
                <a:latin typeface="Calibri Light" panose="020F0302020204030204" pitchFamily="34" charset="0"/>
              </a:rPr>
              <a:t>Curtailment</a:t>
            </a:r>
            <a:endParaRPr lang="en-US" sz="2400" dirty="0">
              <a:latin typeface="Calibri Light" panose="020F0302020204030204" pitchFamily="34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3283350" y="3760151"/>
            <a:ext cx="27690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400" dirty="0" err="1">
                <a:latin typeface="Calibri Light" panose="020F0302020204030204" pitchFamily="34" charset="0"/>
              </a:rPr>
              <a:t>Reduced</a:t>
            </a:r>
            <a:r>
              <a:rPr lang="de-DE" sz="2400" dirty="0">
                <a:latin typeface="Calibri Light" panose="020F0302020204030204" pitchFamily="34" charset="0"/>
              </a:rPr>
              <a:t> </a:t>
            </a:r>
            <a:r>
              <a:rPr lang="de-DE" sz="2400" dirty="0" err="1">
                <a:latin typeface="Calibri Light" panose="020F0302020204030204" pitchFamily="34" charset="0"/>
              </a:rPr>
              <a:t>peak</a:t>
            </a:r>
            <a:r>
              <a:rPr lang="de-DE" sz="2400" dirty="0">
                <a:latin typeface="Calibri Light" panose="020F0302020204030204" pitchFamily="34" charset="0"/>
              </a:rPr>
              <a:t> power</a:t>
            </a:r>
            <a:endParaRPr lang="en-US" sz="2400" dirty="0">
              <a:latin typeface="Calibri Light" panose="020F0302020204030204" pitchFamily="34" charset="0"/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6121408" y="3760217"/>
            <a:ext cx="17536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dirty="0">
                <a:latin typeface="Calibri Light" panose="020F0302020204030204" pitchFamily="34" charset="0"/>
              </a:rPr>
              <a:t>System </a:t>
            </a:r>
            <a:r>
              <a:rPr lang="de-DE" sz="2400" dirty="0" err="1">
                <a:latin typeface="Calibri Light" panose="020F0302020204030204" pitchFamily="34" charset="0"/>
              </a:rPr>
              <a:t>costs</a:t>
            </a:r>
            <a:endParaRPr lang="en-US" sz="2400" dirty="0">
              <a:latin typeface="Calibri Light" panose="020F0302020204030204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701019" y="4221816"/>
            <a:ext cx="518054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>
                <a:latin typeface="Calibri Light" panose="020F0302020204030204" pitchFamily="34" charset="0"/>
              </a:rPr>
              <a:t>- 4.5 GW 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(Luca de </a:t>
            </a:r>
            <a:r>
              <a:rPr lang="de-DE" sz="1200" dirty="0" err="1">
                <a:solidFill>
                  <a:prstClr val="black"/>
                </a:solidFill>
                <a:latin typeface="Calibri Light" panose="020F0302020204030204" pitchFamily="34" charset="0"/>
              </a:rPr>
              <a:t>Tena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 &amp; Pregger, 2018)</a:t>
            </a:r>
            <a:endParaRPr lang="de-DE" dirty="0">
              <a:latin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Calibri Light" panose="020F0302020204030204" pitchFamily="34" charset="0"/>
              </a:rPr>
              <a:t>-2.2-+0.76 GW </a:t>
            </a:r>
            <a:r>
              <a:rPr lang="de-DE" sz="1200" dirty="0">
                <a:latin typeface="Calibri Light" panose="020F0302020204030204" pitchFamily="34" charset="0"/>
              </a:rPr>
              <a:t>(</a:t>
            </a:r>
            <a:r>
              <a:rPr lang="de-DE" sz="1200" dirty="0" err="1">
                <a:latin typeface="Calibri Light" panose="020F0302020204030204" pitchFamily="34" charset="0"/>
              </a:rPr>
              <a:t>Gnann</a:t>
            </a:r>
            <a:r>
              <a:rPr lang="de-DE" sz="1200" dirty="0">
                <a:latin typeface="Calibri Light" panose="020F0302020204030204" pitchFamily="34" charset="0"/>
              </a:rPr>
              <a:t> et al., 2018)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-3-9 GW (21-59 %)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reduced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investments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in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peaking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capacity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in time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horizon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2020-2050 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(</a:t>
            </a:r>
            <a:r>
              <a:rPr lang="de-DE" sz="1200" dirty="0" err="1">
                <a:solidFill>
                  <a:prstClr val="black"/>
                </a:solidFill>
                <a:latin typeface="Calibri Light" panose="020F0302020204030204" pitchFamily="34" charset="0"/>
              </a:rPr>
              <a:t>Taljegard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 et al. 2019),</a:t>
            </a:r>
            <a:endParaRPr lang="en-US" sz="1200" dirty="0"/>
          </a:p>
        </p:txBody>
      </p:sp>
      <p:sp>
        <p:nvSpPr>
          <p:cNvPr id="65" name="Rechteck 64"/>
          <p:cNvSpPr/>
          <p:nvPr/>
        </p:nvSpPr>
        <p:spPr>
          <a:xfrm>
            <a:off x="6219962" y="1557586"/>
            <a:ext cx="518054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>
                <a:latin typeface="Calibri Light" panose="020F0302020204030204" pitchFamily="34" charset="0"/>
              </a:rPr>
              <a:t>- 6 </a:t>
            </a:r>
            <a:r>
              <a:rPr lang="de-DE" dirty="0" err="1">
                <a:latin typeface="Calibri Light" panose="020F0302020204030204" pitchFamily="34" charset="0"/>
              </a:rPr>
              <a:t>TWh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dirty="0" err="1">
                <a:latin typeface="Calibri Light" panose="020F0302020204030204" pitchFamily="34" charset="0"/>
              </a:rPr>
              <a:t>system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dirty="0" err="1">
                <a:latin typeface="Calibri Light" panose="020F0302020204030204" pitchFamily="34" charset="0"/>
              </a:rPr>
              <a:t>losses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(Luca de </a:t>
            </a:r>
            <a:r>
              <a:rPr lang="de-DE" sz="1200" dirty="0" err="1">
                <a:solidFill>
                  <a:prstClr val="black"/>
                </a:solidFill>
                <a:latin typeface="Calibri Light" panose="020F0302020204030204" pitchFamily="34" charset="0"/>
              </a:rPr>
              <a:t>Tena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 &amp; Pregger, 2018)</a:t>
            </a:r>
            <a:endParaRPr lang="de-DE" dirty="0">
              <a:latin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Calibri Light" panose="020F0302020204030204" pitchFamily="34" charset="0"/>
              </a:rPr>
              <a:t>- 1.6-1.8 </a:t>
            </a:r>
            <a:r>
              <a:rPr lang="de-DE" dirty="0" err="1">
                <a:latin typeface="Calibri Light" panose="020F0302020204030204" pitchFamily="34" charset="0"/>
              </a:rPr>
              <a:t>TWh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dirty="0" err="1">
                <a:latin typeface="Calibri Light" panose="020F0302020204030204" pitchFamily="34" charset="0"/>
              </a:rPr>
              <a:t>system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dirty="0" err="1">
                <a:latin typeface="Calibri Light" panose="020F0302020204030204" pitchFamily="34" charset="0"/>
              </a:rPr>
              <a:t>losses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sz="1200" dirty="0">
                <a:latin typeface="Calibri Light" panose="020F0302020204030204" pitchFamily="34" charset="0"/>
              </a:rPr>
              <a:t>(</a:t>
            </a:r>
            <a:r>
              <a:rPr lang="de-DE" sz="1200" dirty="0" err="1">
                <a:latin typeface="Calibri Light" panose="020F0302020204030204" pitchFamily="34" charset="0"/>
              </a:rPr>
              <a:t>Gnann</a:t>
            </a:r>
            <a:r>
              <a:rPr lang="de-DE" sz="1200" dirty="0">
                <a:latin typeface="Calibri Light" panose="020F0302020204030204" pitchFamily="34" charset="0"/>
              </a:rPr>
              <a:t> et al., 2018)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- 19.05 %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reduced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wind power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curtailment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in 2030 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(</a:t>
            </a:r>
            <a:r>
              <a:rPr lang="de-DE" sz="1200" dirty="0" err="1">
                <a:solidFill>
                  <a:prstClr val="black"/>
                </a:solidFill>
                <a:latin typeface="Calibri Light" panose="020F0302020204030204" pitchFamily="34" charset="0"/>
              </a:rPr>
              <a:t>Taljegard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 et al. 2019), total </a:t>
            </a:r>
            <a:r>
              <a:rPr lang="de-DE" sz="1200" dirty="0" err="1">
                <a:solidFill>
                  <a:prstClr val="black"/>
                </a:solidFill>
                <a:latin typeface="Calibri Light" panose="020F0302020204030204" pitchFamily="34" charset="0"/>
              </a:rPr>
              <a:t>curtailed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 wind power in </a:t>
            </a:r>
            <a:r>
              <a:rPr lang="de-DE" sz="1200" dirty="0" err="1">
                <a:solidFill>
                  <a:prstClr val="black"/>
                </a:solidFill>
                <a:latin typeface="Calibri Light" panose="020F0302020204030204" pitchFamily="34" charset="0"/>
              </a:rPr>
              <a:t>base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: 2%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6" name="Rechteck 65"/>
          <p:cNvSpPr/>
          <p:nvPr/>
        </p:nvSpPr>
        <p:spPr>
          <a:xfrm>
            <a:off x="6219961" y="4221882"/>
            <a:ext cx="518054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Calibri Light" panose="020F0302020204030204" pitchFamily="34" charset="0"/>
              </a:rPr>
              <a:t>850 </a:t>
            </a:r>
            <a:r>
              <a:rPr lang="de-DE" dirty="0" err="1">
                <a:latin typeface="Calibri Light" panose="020F0302020204030204" pitchFamily="34" charset="0"/>
              </a:rPr>
              <a:t>bn</a:t>
            </a:r>
            <a:r>
              <a:rPr lang="de-DE" dirty="0">
                <a:latin typeface="Calibri Light" panose="020F0302020204030204" pitchFamily="34" charset="0"/>
              </a:rPr>
              <a:t>. € </a:t>
            </a:r>
            <a:r>
              <a:rPr lang="de-DE" dirty="0" err="1">
                <a:latin typeface="Calibri Light" panose="020F0302020204030204" pitchFamily="34" charset="0"/>
              </a:rPr>
              <a:t>system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dirty="0" err="1">
                <a:latin typeface="Calibri Light" panose="020F0302020204030204" pitchFamily="34" charset="0"/>
              </a:rPr>
              <a:t>cost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dirty="0" err="1">
                <a:latin typeface="Calibri Light" panose="020F0302020204030204" pitchFamily="34" charset="0"/>
              </a:rPr>
              <a:t>savings</a:t>
            </a:r>
            <a:r>
              <a:rPr lang="de-DE" dirty="0">
                <a:latin typeface="Calibri Light" panose="020F0302020204030204" pitchFamily="34" charset="0"/>
              </a:rPr>
              <a:t>  </a:t>
            </a:r>
            <a:r>
              <a:rPr lang="de-DE" sz="1200" dirty="0">
                <a:latin typeface="Calibri Light" panose="020F0302020204030204" pitchFamily="34" charset="0"/>
              </a:rPr>
              <a:t>(Luca de </a:t>
            </a:r>
            <a:r>
              <a:rPr lang="de-DE" sz="1200" dirty="0" err="1">
                <a:latin typeface="Calibri Light" panose="020F0302020204030204" pitchFamily="34" charset="0"/>
              </a:rPr>
              <a:t>Tena</a:t>
            </a:r>
            <a:r>
              <a:rPr lang="de-DE" sz="1200" dirty="0">
                <a:latin typeface="Calibri Light" panose="020F0302020204030204" pitchFamily="34" charset="0"/>
              </a:rPr>
              <a:t> &amp; Pregger, 2018)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0-12 %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increased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system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cost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from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operation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in 2030 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(</a:t>
            </a:r>
            <a:r>
              <a:rPr lang="de-DE" sz="1200" dirty="0" err="1">
                <a:solidFill>
                  <a:prstClr val="black"/>
                </a:solidFill>
                <a:latin typeface="Calibri Light" panose="020F0302020204030204" pitchFamily="34" charset="0"/>
              </a:rPr>
              <a:t>Taljegard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 et al. 2019)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5-12 %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increased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system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cost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from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investment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dirty="0" err="1">
                <a:solidFill>
                  <a:prstClr val="black"/>
                </a:solidFill>
                <a:latin typeface="Calibri Light" panose="020F0302020204030204" pitchFamily="34" charset="0"/>
              </a:rPr>
              <a:t>modeling</a:t>
            </a:r>
            <a:r>
              <a:rPr lang="de-DE" dirty="0">
                <a:solidFill>
                  <a:prstClr val="black"/>
                </a:solidFill>
                <a:latin typeface="Calibri Light" panose="020F0302020204030204" pitchFamily="34" charset="0"/>
              </a:rPr>
              <a:t> 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(</a:t>
            </a:r>
            <a:r>
              <a:rPr lang="de-DE" sz="1200" dirty="0" err="1">
                <a:solidFill>
                  <a:prstClr val="black"/>
                </a:solidFill>
                <a:latin typeface="Calibri Light" panose="020F0302020204030204" pitchFamily="34" charset="0"/>
              </a:rPr>
              <a:t>Taljegard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 et al. 2019)</a:t>
            </a:r>
            <a:endParaRPr lang="en-US" sz="1200" dirty="0"/>
          </a:p>
        </p:txBody>
      </p:sp>
      <p:sp>
        <p:nvSpPr>
          <p:cNvPr id="67" name="Rechteck 66"/>
          <p:cNvSpPr/>
          <p:nvPr/>
        </p:nvSpPr>
        <p:spPr>
          <a:xfrm>
            <a:off x="701019" y="1557586"/>
            <a:ext cx="5180543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de-DE" dirty="0">
                <a:latin typeface="Calibri Light" panose="020F0302020204030204" pitchFamily="34" charset="0"/>
              </a:rPr>
              <a:t>- 9.2% </a:t>
            </a:r>
            <a:r>
              <a:rPr lang="de-DE" dirty="0" err="1">
                <a:latin typeface="Calibri Light" panose="020F0302020204030204" pitchFamily="34" charset="0"/>
              </a:rPr>
              <a:t>reduction</a:t>
            </a:r>
            <a:r>
              <a:rPr lang="de-DE" dirty="0">
                <a:latin typeface="Calibri Light" panose="020F0302020204030204" pitchFamily="34" charset="0"/>
              </a:rPr>
              <a:t> in </a:t>
            </a:r>
            <a:r>
              <a:rPr lang="de-DE" dirty="0" err="1">
                <a:latin typeface="Calibri Light" panose="020F0302020204030204" pitchFamily="34" charset="0"/>
              </a:rPr>
              <a:t>grid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dirty="0" err="1">
                <a:latin typeface="Calibri Light" panose="020F0302020204030204" pitchFamily="34" charset="0"/>
              </a:rPr>
              <a:t>capacities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(Luca de </a:t>
            </a:r>
            <a:r>
              <a:rPr lang="de-DE" sz="1200" dirty="0" err="1">
                <a:solidFill>
                  <a:prstClr val="black"/>
                </a:solidFill>
                <a:latin typeface="Calibri Light" panose="020F0302020204030204" pitchFamily="34" charset="0"/>
              </a:rPr>
              <a:t>Tena</a:t>
            </a:r>
            <a:r>
              <a:rPr lang="de-DE" sz="1200" dirty="0">
                <a:solidFill>
                  <a:prstClr val="black"/>
                </a:solidFill>
                <a:latin typeface="Calibri Light" panose="020F0302020204030204" pitchFamily="34" charset="0"/>
              </a:rPr>
              <a:t> &amp; Pregger, 2018)</a:t>
            </a:r>
            <a:endParaRPr lang="de-DE" dirty="0">
              <a:latin typeface="Calibri Light" panose="020F03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Calibri Light" panose="020F0302020204030204" pitchFamily="34" charset="0"/>
              </a:rPr>
              <a:t>- 0.9% - +2.69% in total </a:t>
            </a:r>
            <a:r>
              <a:rPr lang="de-DE" dirty="0" err="1">
                <a:latin typeface="Calibri Light" panose="020F0302020204030204" pitchFamily="34" charset="0"/>
              </a:rPr>
              <a:t>capacity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dirty="0" err="1">
                <a:latin typeface="Calibri Light" panose="020F0302020204030204" pitchFamily="34" charset="0"/>
              </a:rPr>
              <a:t>expansion</a:t>
            </a:r>
            <a:r>
              <a:rPr lang="de-DE" dirty="0">
                <a:latin typeface="Calibri Light" panose="020F0302020204030204" pitchFamily="34" charset="0"/>
              </a:rPr>
              <a:t> in time </a:t>
            </a:r>
            <a:r>
              <a:rPr lang="de-DE" dirty="0" err="1">
                <a:latin typeface="Calibri Light" panose="020F0302020204030204" pitchFamily="34" charset="0"/>
              </a:rPr>
              <a:t>horizon</a:t>
            </a:r>
            <a:r>
              <a:rPr lang="de-DE" dirty="0">
                <a:latin typeface="Calibri Light" panose="020F0302020204030204" pitchFamily="34" charset="0"/>
              </a:rPr>
              <a:t> 2020-2050 </a:t>
            </a:r>
            <a:r>
              <a:rPr lang="de-DE" sz="1200" dirty="0">
                <a:latin typeface="Calibri Light" panose="020F0302020204030204" pitchFamily="34" charset="0"/>
              </a:rPr>
              <a:t>(</a:t>
            </a:r>
            <a:r>
              <a:rPr lang="de-DE" sz="1200" dirty="0" err="1">
                <a:latin typeface="Calibri Light" panose="020F0302020204030204" pitchFamily="34" charset="0"/>
              </a:rPr>
              <a:t>Taljegard</a:t>
            </a:r>
            <a:r>
              <a:rPr lang="de-DE" sz="1200" dirty="0">
                <a:latin typeface="Calibri Light" panose="020F0302020204030204" pitchFamily="34" charset="0"/>
              </a:rPr>
              <a:t> et al. 2019)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Calibri Light" panose="020F0302020204030204" pitchFamily="34" charset="0"/>
              </a:rPr>
              <a:t>- 9.28 % - +10.31% </a:t>
            </a:r>
            <a:r>
              <a:rPr lang="de-DE" dirty="0" err="1">
                <a:latin typeface="Calibri Light" panose="020F0302020204030204" pitchFamily="34" charset="0"/>
              </a:rPr>
              <a:t>new</a:t>
            </a:r>
            <a:r>
              <a:rPr lang="de-DE" dirty="0">
                <a:latin typeface="Calibri Light" panose="020F0302020204030204" pitchFamily="34" charset="0"/>
              </a:rPr>
              <a:t> </a:t>
            </a:r>
            <a:r>
              <a:rPr lang="de-DE" dirty="0" err="1">
                <a:latin typeface="Calibri Light" panose="020F0302020204030204" pitchFamily="34" charset="0"/>
              </a:rPr>
              <a:t>interconnectors</a:t>
            </a:r>
            <a:r>
              <a:rPr lang="de-DE" dirty="0">
                <a:latin typeface="Calibri Light" panose="020F0302020204030204" pitchFamily="34" charset="0"/>
              </a:rPr>
              <a:t> in time </a:t>
            </a:r>
            <a:r>
              <a:rPr lang="de-DE" dirty="0" err="1">
                <a:latin typeface="Calibri Light" panose="020F0302020204030204" pitchFamily="34" charset="0"/>
              </a:rPr>
              <a:t>horizon</a:t>
            </a:r>
            <a:r>
              <a:rPr lang="de-DE" dirty="0">
                <a:latin typeface="Calibri Light" panose="020F0302020204030204" pitchFamily="34" charset="0"/>
              </a:rPr>
              <a:t> 2020-2050 </a:t>
            </a:r>
            <a:r>
              <a:rPr lang="de-DE" sz="1200" dirty="0">
                <a:latin typeface="Calibri Light" panose="020F0302020204030204" pitchFamily="34" charset="0"/>
              </a:rPr>
              <a:t>(</a:t>
            </a:r>
            <a:r>
              <a:rPr lang="de-DE" sz="1200" dirty="0" err="1">
                <a:latin typeface="Calibri Light" panose="020F0302020204030204" pitchFamily="34" charset="0"/>
              </a:rPr>
              <a:t>Taljegard</a:t>
            </a:r>
            <a:r>
              <a:rPr lang="de-DE" sz="1200" dirty="0">
                <a:latin typeface="Calibri Light" panose="020F0302020204030204" pitchFamily="34" charset="0"/>
              </a:rPr>
              <a:t> et al. 2019)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781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5F7614C2-AC63-4975-B956-2800960E82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147" y="1427159"/>
            <a:ext cx="10058028" cy="5044729"/>
          </a:xfrm>
          <a:prstGeom prst="rect">
            <a:avLst/>
          </a:prstGeom>
        </p:spPr>
      </p:pic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influence of weighting trips is negligible compared to the difference between mobility patterns from 2008 and 2017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34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36FDDA1-64ED-4111-A981-12B45FDC09BC}"/>
              </a:ext>
            </a:extLst>
          </p:cNvPr>
          <p:cNvSpPr/>
          <p:nvPr/>
        </p:nvSpPr>
        <p:spPr>
          <a:xfrm rot="16200000">
            <a:off x="6274460" y="3925969"/>
            <a:ext cx="18651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dirty="0">
                <a:latin typeface="Frutiger 45 Light" panose="020B0303030504020204" pitchFamily="34" charset="0"/>
              </a:rPr>
              <a:t>Average </a:t>
            </a:r>
            <a:r>
              <a:rPr lang="de-DE" sz="1600" dirty="0" err="1">
                <a:latin typeface="Frutiger 45 Light" panose="020B0303030504020204" pitchFamily="34" charset="0"/>
              </a:rPr>
              <a:t>hourly</a:t>
            </a:r>
            <a:r>
              <a:rPr lang="de-DE" sz="1600" dirty="0">
                <a:latin typeface="Frutiger 45 Light" panose="020B0303030504020204" pitchFamily="34" charset="0"/>
              </a:rPr>
              <a:t> </a:t>
            </a:r>
            <a:r>
              <a:rPr lang="de-DE" sz="1600" dirty="0" err="1">
                <a:latin typeface="Frutiger 45 Light" panose="020B0303030504020204" pitchFamily="34" charset="0"/>
              </a:rPr>
              <a:t>triplength</a:t>
            </a:r>
            <a:r>
              <a:rPr lang="de-DE" sz="1600" dirty="0">
                <a:latin typeface="Frutiger 45 Light" panose="020B0303030504020204" pitchFamily="34" charset="0"/>
              </a:rPr>
              <a:t> in km</a:t>
            </a:r>
            <a:endParaRPr lang="en-US" sz="16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0FF05A2-9907-4B81-9C77-3ECF09AFB55E}"/>
              </a:ext>
            </a:extLst>
          </p:cNvPr>
          <p:cNvSpPr/>
          <p:nvPr/>
        </p:nvSpPr>
        <p:spPr>
          <a:xfrm rot="16200000">
            <a:off x="1452660" y="3895819"/>
            <a:ext cx="19539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>
                <a:latin typeface="Frutiger 45 Light" panose="020B0303030504020204" pitchFamily="34" charset="0"/>
              </a:rPr>
              <a:t>Absolute km </a:t>
            </a:r>
            <a:r>
              <a:rPr lang="de-DE" dirty="0" err="1">
                <a:latin typeface="Frutiger 45 Light" panose="020B0303030504020204" pitchFamily="34" charset="0"/>
              </a:rPr>
              <a:t>driven</a:t>
            </a:r>
            <a:r>
              <a:rPr lang="de-DE" dirty="0">
                <a:latin typeface="Frutiger 45 Light" panose="020B0303030504020204" pitchFamily="34" charset="0"/>
              </a:rPr>
              <a:t> in sample </a:t>
            </a:r>
            <a:endParaRPr lang="en-US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D1903CC-8BEB-44C2-954B-47872DDC82E4}"/>
              </a:ext>
            </a:extLst>
          </p:cNvPr>
          <p:cNvSpPr/>
          <p:nvPr/>
        </p:nvSpPr>
        <p:spPr>
          <a:xfrm>
            <a:off x="265114" y="2494670"/>
            <a:ext cx="1953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Frutiger 45 Light" panose="020B0303030504020204" pitchFamily="34" charset="0"/>
              </a:rPr>
              <a:t>MONDAY</a:t>
            </a:r>
            <a:endParaRPr lang="en-US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FA52B3C-0369-426E-8044-09F5417E1F92}"/>
              </a:ext>
            </a:extLst>
          </p:cNvPr>
          <p:cNvSpPr/>
          <p:nvPr/>
        </p:nvSpPr>
        <p:spPr>
          <a:xfrm>
            <a:off x="263732" y="5150935"/>
            <a:ext cx="1953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Frutiger 45 Light" panose="020B0303030504020204" pitchFamily="34" charset="0"/>
              </a:rPr>
              <a:t>SATURDAY</a:t>
            </a:r>
            <a:endParaRPr lang="en-US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5AAF31D-6A72-4BF1-AE23-FB48F6C95B82}"/>
              </a:ext>
            </a:extLst>
          </p:cNvPr>
          <p:cNvSpPr/>
          <p:nvPr/>
        </p:nvSpPr>
        <p:spPr>
          <a:xfrm>
            <a:off x="2569195" y="1579334"/>
            <a:ext cx="13099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chemeClr val="accent6"/>
                </a:solidFill>
                <a:latin typeface="Frutiger 45 Light" panose="020B0303030504020204" pitchFamily="34" charset="0"/>
              </a:rPr>
              <a:t>N=143,699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C76BAC8-CE0B-4CE0-A7F0-CFBCC4195E26}"/>
              </a:ext>
            </a:extLst>
          </p:cNvPr>
          <p:cNvSpPr/>
          <p:nvPr/>
        </p:nvSpPr>
        <p:spPr>
          <a:xfrm>
            <a:off x="4081363" y="1579334"/>
            <a:ext cx="11817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070C0"/>
                </a:solidFill>
                <a:latin typeface="Frutiger 45 Light" panose="020B0303030504020204" pitchFamily="34" charset="0"/>
              </a:rPr>
              <a:t>N=17,863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F5304E8-994A-49AD-BDF5-5E2D5B04BF48}"/>
              </a:ext>
            </a:extLst>
          </p:cNvPr>
          <p:cNvSpPr/>
          <p:nvPr/>
        </p:nvSpPr>
        <p:spPr>
          <a:xfrm>
            <a:off x="260428" y="3879290"/>
            <a:ext cx="1953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Frutiger 45 Light" panose="020B0303030504020204" pitchFamily="34" charset="0"/>
              </a:rPr>
              <a:t>THURSDAY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173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85999" y="648000"/>
            <a:ext cx="11221200" cy="738000"/>
          </a:xfrm>
        </p:spPr>
        <p:txBody>
          <a:bodyPr/>
          <a:lstStyle/>
          <a:p>
            <a:r>
              <a:rPr lang="en-GB" dirty="0"/>
              <a:t>Comparing grid connections on the background of the data bases MiD2008 vs. MiD2017 (assumption: Only home charging with 11 kW)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34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C3D14C8-4723-4B31-B538-37AB8460446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9675" y="6034088"/>
            <a:ext cx="609600" cy="609600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AF306A06-3548-46DC-904D-5B3117CBE1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53" y="1536365"/>
            <a:ext cx="5852172" cy="4370841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2FF55CCB-46AA-47E5-907F-4852866CC8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452" y="1536365"/>
            <a:ext cx="5852172" cy="437084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989FA94B-B907-4C6C-A4DC-AB95D018EC2F}"/>
              </a:ext>
            </a:extLst>
          </p:cNvPr>
          <p:cNvSpPr/>
          <p:nvPr/>
        </p:nvSpPr>
        <p:spPr>
          <a:xfrm>
            <a:off x="1516779" y="5876453"/>
            <a:ext cx="9649072" cy="91210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Changes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in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grid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connection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are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steeper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based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on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newer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mobility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patterns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. Average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minimum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connection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capacity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slightly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higher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FB1BE9E-88A4-48E7-80FE-28E5088FE8B9}"/>
              </a:ext>
            </a:extLst>
          </p:cNvPr>
          <p:cNvSpPr/>
          <p:nvPr/>
        </p:nvSpPr>
        <p:spPr>
          <a:xfrm>
            <a:off x="1720603" y="1367148"/>
            <a:ext cx="9649072" cy="91210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In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processed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MiD08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dataset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, 2637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of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16151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trips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are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not @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home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at 3am (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realistic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?)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D43325E8-FB14-40D5-A189-A90BE155FF46}"/>
              </a:ext>
            </a:extLst>
          </p:cNvPr>
          <p:cNvCxnSpPr>
            <a:cxnSpLocks/>
          </p:cNvCxnSpPr>
          <p:nvPr/>
        </p:nvCxnSpPr>
        <p:spPr>
          <a:xfrm flipH="1">
            <a:off x="1849115" y="2105148"/>
            <a:ext cx="936104" cy="8205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71203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573"/>
    </mc:Choice>
    <mc:Fallback xmlns="">
      <p:transition spd="slow" advTm="50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85999" y="648000"/>
            <a:ext cx="11221200" cy="738000"/>
          </a:xfrm>
        </p:spPr>
        <p:txBody>
          <a:bodyPr/>
          <a:lstStyle/>
          <a:p>
            <a:r>
              <a:rPr lang="en-GB" dirty="0"/>
              <a:t>Comparing consumption and uncontrolled charging on the background of the data bases MiD2008 vs. MiD2017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34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C3D14C8-4723-4B31-B538-37AB8460446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9675" y="6034088"/>
            <a:ext cx="609600" cy="60960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6F23AE01-86AD-4B57-9F53-FA4848FE04B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134" y="1514352"/>
            <a:ext cx="5852172" cy="4370841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2F2BFF3D-16D2-449C-8093-1DBD41420B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79" y="1514351"/>
            <a:ext cx="5852172" cy="437084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989FA94B-B907-4C6C-A4DC-AB95D018EC2F}"/>
              </a:ext>
            </a:extLst>
          </p:cNvPr>
          <p:cNvSpPr/>
          <p:nvPr/>
        </p:nvSpPr>
        <p:spPr>
          <a:xfrm>
            <a:off x="1459208" y="5802859"/>
            <a:ext cx="9649072" cy="97439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Morning and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evening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peak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consumptions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are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wider,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uncontrolled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charging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is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higher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but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peaks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at same time (19:00)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378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573"/>
    </mc:Choice>
    <mc:Fallback xmlns="">
      <p:transition spd="slow" advTm="50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12297255-246B-45CD-A901-8E3F814A36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199" y="3453437"/>
            <a:ext cx="3660530" cy="2733958"/>
          </a:xfrm>
          <a:prstGeom prst="rect">
            <a:avLst/>
          </a:prstGeom>
        </p:spPr>
      </p:pic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485999" y="648000"/>
            <a:ext cx="11221200" cy="738000"/>
          </a:xfrm>
        </p:spPr>
        <p:txBody>
          <a:bodyPr/>
          <a:lstStyle/>
          <a:p>
            <a:r>
              <a:rPr lang="en-GB" dirty="0"/>
              <a:t>Comparing different weekdays (Thursday, Saturday)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34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  •  Ph.D. Presentation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12B58CE-B021-43DA-8079-14ACA6FD6B3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9675" y="6034088"/>
            <a:ext cx="609600" cy="609600"/>
          </a:xfrm>
          <a:prstGeom prst="rect">
            <a:avLst/>
          </a:prstGeom>
        </p:spPr>
      </p:pic>
      <p:sp>
        <p:nvSpPr>
          <p:cNvPr id="18" name="Rechteck 17">
            <a:extLst>
              <a:ext uri="{FF2B5EF4-FFF2-40B4-BE49-F238E27FC236}">
                <a16:creationId xmlns:a16="http://schemas.microsoft.com/office/drawing/2014/main" id="{8CD830D1-2651-4ED8-A52E-B0689A6C8FF5}"/>
              </a:ext>
            </a:extLst>
          </p:cNvPr>
          <p:cNvSpPr/>
          <p:nvPr/>
        </p:nvSpPr>
        <p:spPr>
          <a:xfrm>
            <a:off x="336947" y="4546604"/>
            <a:ext cx="1953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Frutiger 45 Light" panose="020B0303030504020204" pitchFamily="34" charset="0"/>
              </a:rPr>
              <a:t>SATURDAY</a:t>
            </a:r>
            <a:endParaRPr lang="en-US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1B40F04-FF4B-4720-B68B-38834082F3DB}"/>
              </a:ext>
            </a:extLst>
          </p:cNvPr>
          <p:cNvSpPr/>
          <p:nvPr/>
        </p:nvSpPr>
        <p:spPr>
          <a:xfrm>
            <a:off x="336947" y="2708541"/>
            <a:ext cx="1953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Frutiger 45 Light" panose="020B0303030504020204" pitchFamily="34" charset="0"/>
              </a:rPr>
              <a:t>THURSDAY</a:t>
            </a:r>
            <a:endParaRPr lang="en-US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0840E210-024B-4ABE-AAC5-70934B9B20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199" y="1341562"/>
            <a:ext cx="3660530" cy="2733958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E949862B-42E5-4B3A-ABFD-605629944FD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499" y="3453437"/>
            <a:ext cx="3660530" cy="273395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0A351E0-E374-4E27-8EE7-888BE14221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225" y="1347126"/>
            <a:ext cx="3660530" cy="2733958"/>
          </a:xfrm>
          <a:prstGeom prst="rect">
            <a:avLst/>
          </a:prstGeom>
        </p:spPr>
      </p:pic>
      <p:sp>
        <p:nvSpPr>
          <p:cNvPr id="23" name="Rechteck 22">
            <a:extLst>
              <a:ext uri="{FF2B5EF4-FFF2-40B4-BE49-F238E27FC236}">
                <a16:creationId xmlns:a16="http://schemas.microsoft.com/office/drawing/2014/main" id="{DBCD2692-6DAE-42F3-A28D-B6611F1B95D4}"/>
              </a:ext>
            </a:extLst>
          </p:cNvPr>
          <p:cNvSpPr/>
          <p:nvPr/>
        </p:nvSpPr>
        <p:spPr>
          <a:xfrm>
            <a:off x="1530000" y="5852185"/>
            <a:ext cx="9649072" cy="974396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Weekend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minimum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flexibility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occurs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between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10:00 and 19:00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while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weekday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minimum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flexibility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occurs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from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6:00 </a:t>
            </a:r>
            <a:r>
              <a:rPr lang="de-DE" sz="2000" b="1" dirty="0" err="1">
                <a:solidFill>
                  <a:schemeClr val="tx1"/>
                </a:solidFill>
                <a:latin typeface="Frutiger 45 Light" panose="020B0303030504020204" pitchFamily="34" charset="0"/>
              </a:rPr>
              <a:t>to</a:t>
            </a:r>
            <a:r>
              <a:rPr lang="de-DE" sz="2000" b="1" dirty="0">
                <a:solidFill>
                  <a:schemeClr val="tx1"/>
                </a:solidFill>
                <a:latin typeface="Frutiger 45 Light" panose="020B0303030504020204" pitchFamily="34" charset="0"/>
              </a:rPr>
              <a:t> ~18:00 </a:t>
            </a:r>
            <a:endParaRPr lang="en-US" sz="2000" b="1" dirty="0">
              <a:solidFill>
                <a:schemeClr val="tx1"/>
              </a:solidFill>
              <a:latin typeface="Frutiger 45 Light" panose="020B0303030504020204" pitchFamily="34" charset="0"/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E169BD76-250D-42A9-8D45-15EC0857E5AC}"/>
              </a:ext>
            </a:extLst>
          </p:cNvPr>
          <p:cNvSpPr/>
          <p:nvPr/>
        </p:nvSpPr>
        <p:spPr>
          <a:xfrm>
            <a:off x="3361283" y="1206075"/>
            <a:ext cx="1953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Frutiger 45 Light" panose="020B0303030504020204" pitchFamily="34" charset="0"/>
              </a:rPr>
              <a:t>MiD08</a:t>
            </a:r>
            <a:endParaRPr lang="en-US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A5E9ED30-9481-4F43-800E-C56E1098F9A5}"/>
              </a:ext>
            </a:extLst>
          </p:cNvPr>
          <p:cNvSpPr/>
          <p:nvPr/>
        </p:nvSpPr>
        <p:spPr>
          <a:xfrm>
            <a:off x="8961582" y="1236241"/>
            <a:ext cx="19539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latin typeface="Frutiger 45 Light" panose="020B0303030504020204" pitchFamily="34" charset="0"/>
              </a:rPr>
              <a:t>MiD17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9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76"/>
    </mc:Choice>
    <mc:Fallback xmlns="">
      <p:transition spd="slow" advTm="39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Preliminary results – MR0 vs. MR1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2"/>
          </p:nvPr>
        </p:nvSpPr>
        <p:spPr>
          <a:xfrm>
            <a:off x="552971" y="1413570"/>
            <a:ext cx="11221200" cy="433800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latin typeface="+mj-lt"/>
              </a:rPr>
              <a:t>Dispatch</a:t>
            </a:r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/>
              <a:t>8</a:t>
            </a:fld>
            <a:endParaRPr lang="en-GB" noProof="0" dirty="0"/>
          </a:p>
        </p:txBody>
      </p:sp>
      <p:sp>
        <p:nvSpPr>
          <p:cNvPr id="10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05099" y="1224978"/>
            <a:ext cx="8566403" cy="5414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400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Preliminary results – MR0 vs. MR1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2"/>
          </p:nvPr>
        </p:nvSpPr>
        <p:spPr>
          <a:xfrm>
            <a:off x="552971" y="1413570"/>
            <a:ext cx="11221200" cy="433800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GB" b="1" dirty="0">
                <a:latin typeface="+mj-lt"/>
              </a:rPr>
              <a:t>Dispatch</a:t>
            </a:r>
          </a:p>
          <a:p>
            <a:pPr marL="0" indent="0">
              <a:lnSpc>
                <a:spcPct val="150000"/>
              </a:lnSpc>
              <a:buNone/>
            </a:pPr>
            <a:endParaRPr lang="en-GB" b="1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 noProof="0"/>
              <a:t>DLR.de  •  Chart </a:t>
            </a:r>
            <a:fld id="{A5AC3FBE-A647-41C9-A8C3-4435ED4FC895}" type="slidenum">
              <a:rPr lang="en-GB" noProof="0" smtClean="0"/>
              <a:pPr/>
              <a:t>9</a:t>
            </a:fld>
            <a:endParaRPr lang="en-GB" noProof="0" dirty="0"/>
          </a:p>
        </p:txBody>
      </p:sp>
      <p:sp>
        <p:nvSpPr>
          <p:cNvPr id="10" name="Fußzeilenplatzhalter 3"/>
          <p:cNvSpPr txBox="1">
            <a:spLocks/>
          </p:cNvSpPr>
          <p:nvPr/>
        </p:nvSpPr>
        <p:spPr bwMode="auto">
          <a:xfrm>
            <a:off x="1465003" y="117442"/>
            <a:ext cx="10177200" cy="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buFontTx/>
              <a:buNone/>
              <a:defRPr sz="800" kern="1200">
                <a:solidFill>
                  <a:srgbClr val="686868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&gt; Niklas Wulff</a:t>
            </a:r>
          </a:p>
        </p:txBody>
      </p:sp>
      <p:pic>
        <p:nvPicPr>
          <p:cNvPr id="7170" name="Picture 2" descr="C:\REMix-OaM\OptiMo\projects\REMix-tools\ioproc\plots\MR1.08\dispatchPlot_MR108_GERN_wcc_Germany_North_08_Aug_15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099" y="1125538"/>
            <a:ext cx="8566403" cy="561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53185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3|8.4|5|4.8|8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5"/>
</p:tagLst>
</file>

<file path=ppt/theme/theme1.xml><?xml version="1.0" encoding="utf-8"?>
<a:theme xmlns:a="http://schemas.openxmlformats.org/drawingml/2006/main" name="BENiVer 16-9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tx1"/>
          </a:solidFill>
        </a:ln>
      </a:spPr>
      <a:bodyPr rtlCol="0" anchor="ctr">
        <a:noAutofit/>
      </a:bodyPr>
      <a:lstStyle>
        <a:defPPr algn="ctr">
          <a:defRPr dirty="0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tns:customPropertyEditors xmlns:tns="http://schemas.microsoft.com/office/2006/customDocumentInformationPanel">
  <tns:showOnOpen>false</tns:showOnOpen>
  <tns:defaultPropertyEditorNamespace>Standardeigenschaften</tns:defaultPropertyEditorNamespace>
</tns:customPropertyEdito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b7ca2c40-9a11-4c36-a1ae-f542f372c068">2YADNX7CYPFX-1894490681-35</_dlc_DocId>
    <_dlc_DocIdUrl xmlns="b7ca2c40-9a11-4c36-a1ae-f542f372c068">
      <Url>https://teamsites-extranet.dlr.de/vt/BegleitforschungEiV/ap0/_layouts/DocIdRedir.aspx?ID=2YADNX7CYPFX-1894490681-35</Url>
      <Description>2YADNX7CYPFX-1894490681-35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7BFD1AF338FDA429CF0110AFB82E8B8" ma:contentTypeVersion="0" ma:contentTypeDescription="Ein neues Dokument erstellen." ma:contentTypeScope="" ma:versionID="caa3aa953e10d78f85d9ac01a6b54702">
  <xsd:schema xmlns:xsd="http://www.w3.org/2001/XMLSchema" xmlns:xs="http://www.w3.org/2001/XMLSchema" xmlns:p="http://schemas.microsoft.com/office/2006/metadata/properties" xmlns:ns2="b7ca2c40-9a11-4c36-a1ae-f542f372c068" targetNamespace="http://schemas.microsoft.com/office/2006/metadata/properties" ma:root="true" ma:fieldsID="52b4047957d247d00289e0ded8c424ea" ns2:_="">
    <xsd:import namespace="b7ca2c40-9a11-4c36-a1ae-f542f372c068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ca2c40-9a11-4c36-a1ae-f542f372c068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Beständige ID" ma:description="ID beim Hinzufügen beibehalten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F01956-55D7-4BF0-A888-190F7695FD99}">
  <ds:schemaRefs>
    <ds:schemaRef ds:uri="http://schemas.microsoft.com/office/2006/customDocumentInformationPanel"/>
  </ds:schemaRefs>
</ds:datastoreItem>
</file>

<file path=customXml/itemProps2.xml><?xml version="1.0" encoding="utf-8"?>
<ds:datastoreItem xmlns:ds="http://schemas.openxmlformats.org/officeDocument/2006/customXml" ds:itemID="{0F3A0150-B266-4EB7-9513-F6A2499BDFC2}">
  <ds:schemaRefs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b7ca2c40-9a11-4c36-a1ae-f542f372c068"/>
  </ds:schemaRefs>
</ds:datastoreItem>
</file>

<file path=customXml/itemProps3.xml><?xml version="1.0" encoding="utf-8"?>
<ds:datastoreItem xmlns:ds="http://schemas.openxmlformats.org/officeDocument/2006/customXml" ds:itemID="{67E46274-3475-4BA9-AA49-6B6B7C4951F9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95695BD6-F8ED-49AC-8578-BD4AA2CE22A4}">
  <ds:schemaRefs>
    <ds:schemaRef ds:uri="http://schemas.microsoft.com/sharepoint/events"/>
  </ds:schemaRefs>
</ds:datastoreItem>
</file>

<file path=customXml/itemProps5.xml><?xml version="1.0" encoding="utf-8"?>
<ds:datastoreItem xmlns:ds="http://schemas.openxmlformats.org/officeDocument/2006/customXml" ds:itemID="{676E5F69-778F-4C3B-9745-C442B4A03A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7ca2c40-9a11-4c36-a1ae-f542f372c0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BENiVer 16-9</Template>
  <TotalTime>0</TotalTime>
  <Words>1379</Words>
  <Application>Microsoft Office PowerPoint</Application>
  <PresentationFormat>Benutzerdefiniert</PresentationFormat>
  <Paragraphs>266</Paragraphs>
  <Slides>21</Slides>
  <Notes>14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Frutiger 45 Light</vt:lpstr>
      <vt:lpstr>ヒラギノ角ゴ Pro W3</vt:lpstr>
      <vt:lpstr>BENiVer 16-9</vt:lpstr>
      <vt:lpstr>VencoPy Dev kick-off</vt:lpstr>
      <vt:lpstr>Modeling pipeline and structure</vt:lpstr>
      <vt:lpstr>Motivation – findings from literature (power sector)</vt:lpstr>
      <vt:lpstr>The influence of weighting trips is negligible compared to the difference between mobility patterns from 2008 and 2017</vt:lpstr>
      <vt:lpstr>Comparing grid connections on the background of the data bases MiD2008 vs. MiD2017 (assumption: Only home charging with 11 kW)</vt:lpstr>
      <vt:lpstr>Comparing consumption and uncontrolled charging on the background of the data bases MiD2008 vs. MiD2017</vt:lpstr>
      <vt:lpstr>Comparing different weekdays (Thursday, Saturday)</vt:lpstr>
      <vt:lpstr>Preliminary results – MR0 vs. MR1</vt:lpstr>
      <vt:lpstr>Preliminary results – MR0 vs. MR1</vt:lpstr>
      <vt:lpstr>Current structure</vt:lpstr>
      <vt:lpstr>Current structure</vt:lpstr>
      <vt:lpstr>Current feature backlog</vt:lpstr>
      <vt:lpstr>Feature dev priorities</vt:lpstr>
      <vt:lpstr>Application context and interfaces to projects and Ph.D.s</vt:lpstr>
      <vt:lpstr>Development timeline</vt:lpstr>
      <vt:lpstr>Step-by-step procedure in analysing the MiD dataset and estimating BEV fleet electric load flexibility</vt:lpstr>
      <vt:lpstr>Vehicle Energy in Python (VencoPy) – resulting profiles</vt:lpstr>
      <vt:lpstr>Comparing consumption and uncontrolled charging on the background of the data bases MiD2008 vs. MiD2017</vt:lpstr>
      <vt:lpstr>State-of-charge comparison</vt:lpstr>
      <vt:lpstr>Conceptual ideas for validation</vt:lpstr>
      <vt:lpstr>Structure</vt:lpstr>
    </vt:vector>
  </TitlesOfParts>
  <Company>DLR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 1 Energiesystemanalyse</dc:title>
  <dc:creator>Hoyer-Klick, Carsten</dc:creator>
  <cp:lastModifiedBy>Wulff, Niklas</cp:lastModifiedBy>
  <cp:revision>285</cp:revision>
  <cp:lastPrinted>2019-10-22T16:02:34Z</cp:lastPrinted>
  <dcterms:created xsi:type="dcterms:W3CDTF">2019-07-22T07:01:50Z</dcterms:created>
  <dcterms:modified xsi:type="dcterms:W3CDTF">2021-02-19T08:31:03Z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0x01010017BFD1AF338FDA429CF0110AFB82E8B8</vt:lpwstr>
  </property>
  <property fmtid="{D5CDD505-2E9C-101B-9397-08002B2CF9AE}" pid="3" name="_dlc_DocIdItemGuid">
    <vt:lpwstr>4c53342a-edb0-4017-ab6c-2397b952a654</vt:lpwstr>
  </property>
</Properties>
</file>

<file path=docProps/thumbnail.jpeg>
</file>